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0" r:id="rId2"/>
    <p:sldId id="257" r:id="rId3"/>
    <p:sldId id="258" r:id="rId4"/>
    <p:sldId id="261" r:id="rId5"/>
    <p:sldId id="309" r:id="rId6"/>
    <p:sldId id="307" r:id="rId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4660"/>
  </p:normalViewPr>
  <p:slideViewPr>
    <p:cSldViewPr>
      <p:cViewPr varScale="1">
        <p:scale>
          <a:sx n="106" d="100"/>
          <a:sy n="106" d="100"/>
        </p:scale>
        <p:origin x="23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pc="70" dirty="0"/>
              <a:t>АСТРАХАНСКИЙ</a:t>
            </a:r>
            <a:r>
              <a:rPr spc="-20" dirty="0"/>
              <a:t> </a:t>
            </a:r>
            <a:r>
              <a:rPr spc="60" dirty="0"/>
              <a:t>ГОСУДАРСТВЕННЫЙ </a:t>
            </a:r>
            <a:r>
              <a:rPr spc="-280" dirty="0"/>
              <a:t> </a:t>
            </a:r>
            <a:r>
              <a:rPr spc="60" dirty="0"/>
              <a:t>ТЕХНИЧЕСКИЙ</a:t>
            </a:r>
            <a:r>
              <a:rPr spc="45" dirty="0"/>
              <a:t> </a:t>
            </a:r>
            <a:r>
              <a:rPr spc="50" dirty="0"/>
              <a:t>УНИВЕРСИТЕТ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4785"/>
              </a:lnSpc>
            </a:pPr>
            <a:fld id="{81D60167-4931-47E6-BA6A-407CBD079E47}" type="slidenum">
              <a:rPr spc="345" dirty="0"/>
              <a:t>‹#›</a:t>
            </a:fld>
            <a:endParaRPr spc="3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pc="70" dirty="0"/>
              <a:t>АСТРАХАНСКИЙ</a:t>
            </a:r>
            <a:r>
              <a:rPr spc="-20" dirty="0"/>
              <a:t> </a:t>
            </a:r>
            <a:r>
              <a:rPr spc="60" dirty="0"/>
              <a:t>ГОСУДАРСТВЕННЫЙ </a:t>
            </a:r>
            <a:r>
              <a:rPr spc="-280" dirty="0"/>
              <a:t> </a:t>
            </a:r>
            <a:r>
              <a:rPr spc="60" dirty="0"/>
              <a:t>ТЕХНИЧЕСКИЙ</a:t>
            </a:r>
            <a:r>
              <a:rPr spc="45" dirty="0"/>
              <a:t> </a:t>
            </a:r>
            <a:r>
              <a:rPr spc="50" dirty="0"/>
              <a:t>УНИВЕРСИТЕТ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4785"/>
              </a:lnSpc>
            </a:pPr>
            <a:fld id="{81D60167-4931-47E6-BA6A-407CBD079E47}" type="slidenum">
              <a:rPr spc="345" dirty="0"/>
              <a:t>‹#›</a:t>
            </a:fld>
            <a:endParaRPr spc="3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54496"/>
            <a:ext cx="9128760" cy="441959"/>
          </a:xfrm>
          <a:custGeom>
            <a:avLst/>
            <a:gdLst/>
            <a:ahLst/>
            <a:cxnLst/>
            <a:rect l="l" t="t" r="r" b="b"/>
            <a:pathLst>
              <a:path w="9128760" h="441959">
                <a:moveTo>
                  <a:pt x="9128760" y="0"/>
                </a:moveTo>
                <a:lnTo>
                  <a:pt x="0" y="0"/>
                </a:lnTo>
                <a:lnTo>
                  <a:pt x="0" y="441959"/>
                </a:lnTo>
                <a:lnTo>
                  <a:pt x="9128760" y="441959"/>
                </a:lnTo>
                <a:lnTo>
                  <a:pt x="912876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254496"/>
            <a:ext cx="9128760" cy="441959"/>
          </a:xfrm>
          <a:custGeom>
            <a:avLst/>
            <a:gdLst/>
            <a:ahLst/>
            <a:cxnLst/>
            <a:rect l="l" t="t" r="r" b="b"/>
            <a:pathLst>
              <a:path w="9128760" h="441959">
                <a:moveTo>
                  <a:pt x="0" y="0"/>
                </a:moveTo>
                <a:lnTo>
                  <a:pt x="9128760" y="0"/>
                </a:lnTo>
                <a:lnTo>
                  <a:pt x="9128760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39" y="6278879"/>
            <a:ext cx="518159" cy="396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552" y="5733288"/>
            <a:ext cx="3188207" cy="96316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40280" y="1155192"/>
            <a:ext cx="4465319" cy="46573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16424" y="4422647"/>
            <a:ext cx="588263" cy="49682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911851" y="4418076"/>
            <a:ext cx="597535" cy="506095"/>
          </a:xfrm>
          <a:custGeom>
            <a:avLst/>
            <a:gdLst/>
            <a:ahLst/>
            <a:cxnLst/>
            <a:rect l="l" t="t" r="r" b="b"/>
            <a:pathLst>
              <a:path w="597535" h="506095">
                <a:moveTo>
                  <a:pt x="0" y="0"/>
                </a:moveTo>
                <a:lnTo>
                  <a:pt x="597408" y="0"/>
                </a:lnTo>
                <a:lnTo>
                  <a:pt x="597408" y="505968"/>
                </a:lnTo>
                <a:lnTo>
                  <a:pt x="0" y="50596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6791" y="2953511"/>
            <a:ext cx="813815" cy="81381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42487" y="1533144"/>
            <a:ext cx="1042415" cy="104241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18888" y="1667255"/>
            <a:ext cx="783335" cy="78333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02151" y="2676144"/>
            <a:ext cx="1850135" cy="164896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57015" y="2691384"/>
            <a:ext cx="1740407" cy="15422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8661" y="1180404"/>
            <a:ext cx="3024505" cy="4186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44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97556" y="1190830"/>
            <a:ext cx="3084829" cy="4563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244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pc="70" dirty="0"/>
              <a:t>АСТРАХАНСКИЙ</a:t>
            </a:r>
            <a:r>
              <a:rPr spc="-20" dirty="0"/>
              <a:t> </a:t>
            </a:r>
            <a:r>
              <a:rPr spc="60" dirty="0"/>
              <a:t>ГОСУДАРСТВЕННЫЙ </a:t>
            </a:r>
            <a:r>
              <a:rPr spc="-280" dirty="0"/>
              <a:t> </a:t>
            </a:r>
            <a:r>
              <a:rPr spc="60" dirty="0"/>
              <a:t>ТЕХНИЧЕСКИЙ</a:t>
            </a:r>
            <a:r>
              <a:rPr spc="45" dirty="0"/>
              <a:t> </a:t>
            </a:r>
            <a:r>
              <a:rPr spc="50" dirty="0"/>
              <a:t>УНИВЕРСИТЕТ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4785"/>
              </a:lnSpc>
            </a:pPr>
            <a:fld id="{81D60167-4931-47E6-BA6A-407CBD079E47}" type="slidenum">
              <a:rPr spc="345" dirty="0"/>
              <a:t>‹#›</a:t>
            </a:fld>
            <a:endParaRPr spc="3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54496"/>
            <a:ext cx="9128760" cy="441959"/>
          </a:xfrm>
          <a:custGeom>
            <a:avLst/>
            <a:gdLst/>
            <a:ahLst/>
            <a:cxnLst/>
            <a:rect l="l" t="t" r="r" b="b"/>
            <a:pathLst>
              <a:path w="9128760" h="441959">
                <a:moveTo>
                  <a:pt x="9128760" y="0"/>
                </a:moveTo>
                <a:lnTo>
                  <a:pt x="0" y="0"/>
                </a:lnTo>
                <a:lnTo>
                  <a:pt x="0" y="441959"/>
                </a:lnTo>
                <a:lnTo>
                  <a:pt x="9128760" y="441959"/>
                </a:lnTo>
                <a:lnTo>
                  <a:pt x="912876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254496"/>
            <a:ext cx="9128760" cy="441959"/>
          </a:xfrm>
          <a:custGeom>
            <a:avLst/>
            <a:gdLst/>
            <a:ahLst/>
            <a:cxnLst/>
            <a:rect l="l" t="t" r="r" b="b"/>
            <a:pathLst>
              <a:path w="9128760" h="441959">
                <a:moveTo>
                  <a:pt x="0" y="0"/>
                </a:moveTo>
                <a:lnTo>
                  <a:pt x="9128760" y="0"/>
                </a:lnTo>
                <a:lnTo>
                  <a:pt x="9128760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39" y="6278879"/>
            <a:ext cx="518159" cy="396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44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pc="70" dirty="0"/>
              <a:t>АСТРАХАНСКИЙ</a:t>
            </a:r>
            <a:r>
              <a:rPr spc="-20" dirty="0"/>
              <a:t> </a:t>
            </a:r>
            <a:r>
              <a:rPr spc="60" dirty="0"/>
              <a:t>ГОСУДАРСТВЕННЫЙ </a:t>
            </a:r>
            <a:r>
              <a:rPr spc="-280" dirty="0"/>
              <a:t> </a:t>
            </a:r>
            <a:r>
              <a:rPr spc="60" dirty="0"/>
              <a:t>ТЕХНИЧЕСКИЙ</a:t>
            </a:r>
            <a:r>
              <a:rPr spc="45" dirty="0"/>
              <a:t> </a:t>
            </a:r>
            <a:r>
              <a:rPr spc="50" dirty="0"/>
              <a:t>УНИВЕРСИТЕТ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4785"/>
              </a:lnSpc>
            </a:pPr>
            <a:fld id="{81D60167-4931-47E6-BA6A-407CBD079E47}" type="slidenum">
              <a:rPr spc="345" dirty="0"/>
              <a:t>‹#›</a:t>
            </a:fld>
            <a:endParaRPr spc="3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pc="70" dirty="0"/>
              <a:t>АСТРАХАНСКИЙ</a:t>
            </a:r>
            <a:r>
              <a:rPr spc="-20" dirty="0"/>
              <a:t> </a:t>
            </a:r>
            <a:r>
              <a:rPr spc="60" dirty="0"/>
              <a:t>ГОСУДАРСТВЕННЫЙ </a:t>
            </a:r>
            <a:r>
              <a:rPr spc="-280" dirty="0"/>
              <a:t> </a:t>
            </a:r>
            <a:r>
              <a:rPr spc="60" dirty="0"/>
              <a:t>ТЕХНИЧЕСКИЙ</a:t>
            </a:r>
            <a:r>
              <a:rPr spc="45" dirty="0"/>
              <a:t> </a:t>
            </a:r>
            <a:r>
              <a:rPr spc="50" dirty="0"/>
              <a:t>УНИВЕРСИТЕТ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4785"/>
              </a:lnSpc>
            </a:pPr>
            <a:fld id="{81D60167-4931-47E6-BA6A-407CBD079E47}" type="slidenum">
              <a:rPr spc="345" dirty="0"/>
              <a:t>‹#›</a:t>
            </a:fld>
            <a:endParaRPr spc="34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54496"/>
            <a:ext cx="9128760" cy="441959"/>
          </a:xfrm>
          <a:custGeom>
            <a:avLst/>
            <a:gdLst/>
            <a:ahLst/>
            <a:cxnLst/>
            <a:rect l="l" t="t" r="r" b="b"/>
            <a:pathLst>
              <a:path w="9128760" h="441959">
                <a:moveTo>
                  <a:pt x="9128760" y="0"/>
                </a:moveTo>
                <a:lnTo>
                  <a:pt x="0" y="0"/>
                </a:lnTo>
                <a:lnTo>
                  <a:pt x="0" y="441959"/>
                </a:lnTo>
                <a:lnTo>
                  <a:pt x="9128760" y="441959"/>
                </a:lnTo>
                <a:lnTo>
                  <a:pt x="912876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254496"/>
            <a:ext cx="9128760" cy="441959"/>
          </a:xfrm>
          <a:custGeom>
            <a:avLst/>
            <a:gdLst/>
            <a:ahLst/>
            <a:cxnLst/>
            <a:rect l="l" t="t" r="r" b="b"/>
            <a:pathLst>
              <a:path w="9128760" h="441959">
                <a:moveTo>
                  <a:pt x="0" y="0"/>
                </a:moveTo>
                <a:lnTo>
                  <a:pt x="9128760" y="0"/>
                </a:lnTo>
                <a:lnTo>
                  <a:pt x="9128760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839" y="6278879"/>
            <a:ext cx="518159" cy="396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0552" y="5733288"/>
            <a:ext cx="3188207" cy="9631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1382" y="275262"/>
            <a:ext cx="6321234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44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344" y="2929127"/>
            <a:ext cx="8211311" cy="178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2603" y="6331198"/>
            <a:ext cx="2710179" cy="33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pc="70" dirty="0"/>
              <a:t>АСТРАХАНСКИЙ</a:t>
            </a:r>
            <a:r>
              <a:rPr spc="-20" dirty="0"/>
              <a:t> </a:t>
            </a:r>
            <a:r>
              <a:rPr spc="60" dirty="0"/>
              <a:t>ГОСУДАРСТВЕННЫЙ </a:t>
            </a:r>
            <a:r>
              <a:rPr spc="-280" dirty="0"/>
              <a:t> </a:t>
            </a:r>
            <a:r>
              <a:rPr spc="60" dirty="0"/>
              <a:t>ТЕХНИЧЕСКИЙ</a:t>
            </a:r>
            <a:r>
              <a:rPr spc="45" dirty="0"/>
              <a:t> </a:t>
            </a:r>
            <a:r>
              <a:rPr spc="50" dirty="0"/>
              <a:t>УНИВЕРСИТЕТ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7733" y="5965190"/>
            <a:ext cx="810259" cy="639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4785"/>
              </a:lnSpc>
            </a:pPr>
            <a:fld id="{81D60167-4931-47E6-BA6A-407CBD079E47}" type="slidenum">
              <a:rPr spc="345" dirty="0"/>
              <a:t>‹#›</a:t>
            </a:fld>
            <a:endParaRPr spc="3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28760" cy="6858000"/>
          </a:xfrm>
          <a:custGeom>
            <a:avLst/>
            <a:gdLst/>
            <a:ahLst/>
            <a:cxnLst/>
            <a:rect l="l" t="t" r="r" b="b"/>
            <a:pathLst>
              <a:path w="9128760" h="6858000">
                <a:moveTo>
                  <a:pt x="0" y="0"/>
                </a:moveTo>
                <a:lnTo>
                  <a:pt x="9128760" y="0"/>
                </a:lnTo>
                <a:lnTo>
                  <a:pt x="912876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41747" y="815265"/>
            <a:ext cx="3358895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Номинация </a:t>
            </a:r>
          </a:p>
          <a:p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«За развитие кадрового потенциала в организациях  непроизводственной   сферы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76200"/>
            <a:ext cx="770229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АСТРАХАНСКИЙ</a:t>
            </a:r>
            <a:r>
              <a:rPr sz="1200" b="1" spc="-7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ГОСУДАРСТВЕННЫЙ </a:t>
            </a:r>
            <a:r>
              <a:rPr sz="1200" b="1" spc="-33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ТЕХНИЧЕСКИЙ</a:t>
            </a:r>
            <a:r>
              <a:rPr sz="1200" b="1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УНИВЕРСИТЕТ</a:t>
            </a:r>
            <a:endParaRPr sz="1200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67" y="76200"/>
            <a:ext cx="533399" cy="39116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15159" y="685800"/>
            <a:ext cx="7992109" cy="0"/>
          </a:xfrm>
          <a:custGeom>
            <a:avLst/>
            <a:gdLst/>
            <a:ahLst/>
            <a:cxnLst/>
            <a:rect l="l" t="t" r="r" b="b"/>
            <a:pathLst>
              <a:path w="7992109">
                <a:moveTo>
                  <a:pt x="0" y="0"/>
                </a:moveTo>
                <a:lnTo>
                  <a:pt x="7991868" y="0"/>
                </a:lnTo>
              </a:path>
            </a:pathLst>
          </a:custGeom>
          <a:ln w="5181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6"/>
          <p:cNvSpPr txBox="1"/>
          <p:nvPr/>
        </p:nvSpPr>
        <p:spPr>
          <a:xfrm>
            <a:off x="558928" y="840000"/>
            <a:ext cx="30530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АГТУ  основан 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1930  году</a:t>
            </a:r>
          </a:p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 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года  было подготовлено более  </a:t>
            </a:r>
          </a:p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67 000 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специалистов</a:t>
            </a:r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6"/>
          <p:cNvSpPr txBox="1"/>
          <p:nvPr/>
        </p:nvSpPr>
        <p:spPr>
          <a:xfrm>
            <a:off x="789577" y="1870423"/>
            <a:ext cx="305308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1 129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сотрудника</a:t>
            </a:r>
          </a:p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64 657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руб. средняя заработная плата</a:t>
            </a:r>
          </a:p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филиала</a:t>
            </a:r>
            <a:endParaRPr lang="ru-RU" sz="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Свыше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тысяч студентов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профилей бакалавриата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специальностей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направлений магистратуры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аспирантуры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специальностей СПО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12151" y="1799341"/>
            <a:ext cx="420486" cy="2255284"/>
            <a:chOff x="510438" y="2547831"/>
            <a:chExt cx="420486" cy="2255284"/>
          </a:xfrm>
        </p:grpSpPr>
        <p:pic>
          <p:nvPicPr>
            <p:cNvPr id="27" name="Рисунок 26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l="8022" b="82407"/>
            <a:stretch/>
          </p:blipFill>
          <p:spPr>
            <a:xfrm>
              <a:off x="567075" y="3011700"/>
              <a:ext cx="363314" cy="347464"/>
            </a:xfrm>
            <a:prstGeom prst="rect">
              <a:avLst/>
            </a:prstGeom>
          </p:spPr>
        </p:pic>
        <p:pic>
          <p:nvPicPr>
            <p:cNvPr id="32" name="Рисунок 31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t="59230" b="29631"/>
            <a:stretch/>
          </p:blipFill>
          <p:spPr>
            <a:xfrm>
              <a:off x="510438" y="4574118"/>
              <a:ext cx="411157" cy="228997"/>
            </a:xfrm>
            <a:prstGeom prst="rect">
              <a:avLst/>
            </a:prstGeom>
          </p:spPr>
        </p:pic>
        <p:pic>
          <p:nvPicPr>
            <p:cNvPr id="33" name="Рисунок 32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t="59230" b="29631"/>
            <a:stretch/>
          </p:blipFill>
          <p:spPr>
            <a:xfrm>
              <a:off x="510439" y="4329146"/>
              <a:ext cx="411157" cy="228997"/>
            </a:xfrm>
            <a:prstGeom prst="rect">
              <a:avLst/>
            </a:prstGeom>
          </p:spPr>
        </p:pic>
        <p:pic>
          <p:nvPicPr>
            <p:cNvPr id="34" name="Рисунок 33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t="59230" b="29631"/>
            <a:stretch/>
          </p:blipFill>
          <p:spPr>
            <a:xfrm>
              <a:off x="510440" y="4062447"/>
              <a:ext cx="411157" cy="228997"/>
            </a:xfrm>
            <a:prstGeom prst="rect">
              <a:avLst/>
            </a:prstGeom>
          </p:spPr>
        </p:pic>
        <p:pic>
          <p:nvPicPr>
            <p:cNvPr id="35" name="Рисунок 34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l="8022" b="82407"/>
            <a:stretch/>
          </p:blipFill>
          <p:spPr>
            <a:xfrm>
              <a:off x="567610" y="3251935"/>
              <a:ext cx="363314" cy="347464"/>
            </a:xfrm>
            <a:prstGeom prst="rect">
              <a:avLst/>
            </a:prstGeom>
          </p:spPr>
        </p:pic>
        <p:pic>
          <p:nvPicPr>
            <p:cNvPr id="36" name="Рисунок 35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l="8022" b="82407"/>
            <a:stretch/>
          </p:blipFill>
          <p:spPr>
            <a:xfrm>
              <a:off x="567610" y="3498567"/>
              <a:ext cx="363314" cy="347464"/>
            </a:xfrm>
            <a:prstGeom prst="rect">
              <a:avLst/>
            </a:prstGeom>
          </p:spPr>
        </p:pic>
        <p:pic>
          <p:nvPicPr>
            <p:cNvPr id="37" name="Рисунок 36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l="8022" b="82407"/>
            <a:stretch/>
          </p:blipFill>
          <p:spPr>
            <a:xfrm>
              <a:off x="558928" y="3723481"/>
              <a:ext cx="363314" cy="347464"/>
            </a:xfrm>
            <a:prstGeom prst="rect">
              <a:avLst/>
            </a:prstGeom>
          </p:spPr>
        </p:pic>
        <p:pic>
          <p:nvPicPr>
            <p:cNvPr id="38" name="Рисунок 37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t="82351"/>
            <a:stretch/>
          </p:blipFill>
          <p:spPr>
            <a:xfrm>
              <a:off x="527378" y="2821711"/>
              <a:ext cx="387873" cy="342277"/>
            </a:xfrm>
            <a:prstGeom prst="rect">
              <a:avLst/>
            </a:prstGeom>
          </p:spPr>
        </p:pic>
        <p:pic>
          <p:nvPicPr>
            <p:cNvPr id="39" name="Рисунок 38" descr="ИКНОКИ.png"/>
            <p:cNvPicPr>
              <a:picLocks noChangeAspect="1"/>
            </p:cNvPicPr>
            <p:nvPr/>
          </p:nvPicPr>
          <p:blipFill rotWithShape="1">
            <a:blip r:embed="rId3" cstate="print"/>
            <a:srcRect t="82351"/>
            <a:stretch/>
          </p:blipFill>
          <p:spPr>
            <a:xfrm>
              <a:off x="520087" y="2547831"/>
              <a:ext cx="387873" cy="342277"/>
            </a:xfrm>
            <a:prstGeom prst="rect">
              <a:avLst/>
            </a:prstGeom>
          </p:spPr>
        </p:pic>
      </p:grpSp>
      <p:sp>
        <p:nvSpPr>
          <p:cNvPr id="40" name="object 6"/>
          <p:cNvSpPr txBox="1"/>
          <p:nvPr/>
        </p:nvSpPr>
        <p:spPr>
          <a:xfrm>
            <a:off x="527378" y="1476624"/>
            <a:ext cx="3358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«АГТУ» СЕГОДНЯ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bject 6"/>
          <p:cNvSpPr txBox="1"/>
          <p:nvPr/>
        </p:nvSpPr>
        <p:spPr>
          <a:xfrm>
            <a:off x="4831453" y="1459622"/>
            <a:ext cx="33588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КРУПНЕЙШИЙ  ЦЕНТР ОТРАСЛЕВОГО ОБРАЗОВАНИЯ</a:t>
            </a:r>
          </a:p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ГОТОВИТ СПЕЦИАЛИСТОВ  ДЛЯ:</a:t>
            </a:r>
          </a:p>
        </p:txBody>
      </p:sp>
      <p:sp>
        <p:nvSpPr>
          <p:cNvPr id="49" name="object 6"/>
          <p:cNvSpPr txBox="1"/>
          <p:nvPr/>
        </p:nvSpPr>
        <p:spPr>
          <a:xfrm>
            <a:off x="5136324" y="2235023"/>
            <a:ext cx="3358895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Рыбной отрасли и экологии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Морских технологий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Экономики и права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Энергетики и транспорта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Информационных технологий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Нефтегазовой отрасли 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Строительства</a:t>
            </a:r>
          </a:p>
          <a:p>
            <a:endParaRPr lang="ru-RU" sz="1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4846596" y="2238545"/>
            <a:ext cx="188630" cy="1769984"/>
            <a:chOff x="5060280" y="3001708"/>
            <a:chExt cx="188630" cy="1769984"/>
          </a:xfrm>
        </p:grpSpPr>
        <p:sp>
          <p:nvSpPr>
            <p:cNvPr id="48" name="Ромб 47"/>
            <p:cNvSpPr/>
            <p:nvPr/>
          </p:nvSpPr>
          <p:spPr>
            <a:xfrm>
              <a:off x="5060281" y="3001708"/>
              <a:ext cx="188629" cy="20163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омб 49"/>
            <p:cNvSpPr/>
            <p:nvPr/>
          </p:nvSpPr>
          <p:spPr>
            <a:xfrm>
              <a:off x="5060280" y="3273669"/>
              <a:ext cx="188629" cy="20163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омб 50"/>
            <p:cNvSpPr/>
            <p:nvPr/>
          </p:nvSpPr>
          <p:spPr>
            <a:xfrm>
              <a:off x="5060280" y="3548090"/>
              <a:ext cx="188629" cy="20163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Ромб 51"/>
            <p:cNvSpPr/>
            <p:nvPr/>
          </p:nvSpPr>
          <p:spPr>
            <a:xfrm>
              <a:off x="5060280" y="3815939"/>
              <a:ext cx="188629" cy="20163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Ромб 52"/>
            <p:cNvSpPr/>
            <p:nvPr/>
          </p:nvSpPr>
          <p:spPr>
            <a:xfrm>
              <a:off x="5060280" y="4069000"/>
              <a:ext cx="188629" cy="20163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омб 53"/>
            <p:cNvSpPr/>
            <p:nvPr/>
          </p:nvSpPr>
          <p:spPr>
            <a:xfrm>
              <a:off x="5060280" y="4322061"/>
              <a:ext cx="188629" cy="20163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омб 54"/>
            <p:cNvSpPr/>
            <p:nvPr/>
          </p:nvSpPr>
          <p:spPr>
            <a:xfrm>
              <a:off x="5060280" y="4570058"/>
              <a:ext cx="188629" cy="20163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object 6"/>
          <p:cNvSpPr txBox="1"/>
          <p:nvPr/>
        </p:nvSpPr>
        <p:spPr>
          <a:xfrm>
            <a:off x="487436" y="4302767"/>
            <a:ext cx="4969407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Ректор ФГБОУ ВО «АГТУ» – профессор А.Н. </a:t>
            </a:r>
            <a:r>
              <a:rPr lang="ru-RU" sz="1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Неваленный</a:t>
            </a: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57" descr="лого для документов 20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6" y="5741583"/>
            <a:ext cx="925742" cy="86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9810"/>
            <a:ext cx="9128760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8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0" y="193450"/>
            <a:ext cx="4261410" cy="347980"/>
          </a:xfrm>
          <a:custGeom>
            <a:avLst/>
            <a:gdLst/>
            <a:ahLst/>
            <a:cxnLst/>
            <a:rect l="l" t="t" r="r" b="b"/>
            <a:pathLst>
              <a:path w="4200525" h="347980">
                <a:moveTo>
                  <a:pt x="4200144" y="0"/>
                </a:moveTo>
                <a:lnTo>
                  <a:pt x="0" y="0"/>
                </a:lnTo>
                <a:lnTo>
                  <a:pt x="0" y="347472"/>
                </a:lnTo>
                <a:lnTo>
                  <a:pt x="4200144" y="347472"/>
                </a:lnTo>
                <a:lnTo>
                  <a:pt x="4200144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37597"/>
            <a:ext cx="299021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spc="105" dirty="0" smtClean="0">
                <a:solidFill>
                  <a:srgbClr val="FFFFFF"/>
                </a:solidFill>
              </a:rPr>
              <a:t>КАДРОВЫЙ ПОТЕНЦИАЛ</a:t>
            </a:r>
            <a:endParaRPr sz="1600" dirty="0"/>
          </a:p>
        </p:txBody>
      </p:sp>
      <p:sp>
        <p:nvSpPr>
          <p:cNvPr id="6" name="object 6"/>
          <p:cNvSpPr txBox="1"/>
          <p:nvPr/>
        </p:nvSpPr>
        <p:spPr>
          <a:xfrm>
            <a:off x="2707298" y="4040994"/>
            <a:ext cx="5701030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численность работников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1 129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</a:p>
          <a:p>
            <a:pPr marL="12700">
              <a:lnSpc>
                <a:spcPts val="143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506</a:t>
            </a: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ППС</a:t>
            </a:r>
          </a:p>
          <a:p>
            <a:pPr marL="12700">
              <a:lnSpc>
                <a:spcPts val="143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66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докторов наук</a:t>
            </a:r>
          </a:p>
          <a:p>
            <a:pPr marL="12700">
              <a:lnSpc>
                <a:spcPts val="143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281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наук</a:t>
            </a:r>
          </a:p>
          <a:p>
            <a:pPr marL="12700">
              <a:lnSpc>
                <a:spcPts val="143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Остепенённость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преподавателей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- 69 %</a:t>
            </a:r>
          </a:p>
          <a:p>
            <a:pPr marL="12700">
              <a:lnSpc>
                <a:spcPts val="1430"/>
              </a:lnSpc>
            </a:pP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430"/>
              </a:lnSpc>
            </a:pPr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1430"/>
              </a:lnSpc>
            </a:pPr>
            <a:endParaRPr sz="11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089053"/>
            <a:ext cx="9144000" cy="638399"/>
            <a:chOff x="0" y="5839452"/>
            <a:chExt cx="9144000" cy="857003"/>
          </a:xfrm>
        </p:grpSpPr>
        <p:sp>
          <p:nvSpPr>
            <p:cNvPr id="11" name="object 11"/>
            <p:cNvSpPr/>
            <p:nvPr/>
          </p:nvSpPr>
          <p:spPr>
            <a:xfrm>
              <a:off x="0" y="6254496"/>
              <a:ext cx="9128760" cy="441959"/>
            </a:xfrm>
            <a:custGeom>
              <a:avLst/>
              <a:gdLst/>
              <a:ahLst/>
              <a:cxnLst/>
              <a:rect l="l" t="t" r="r" b="b"/>
              <a:pathLst>
                <a:path w="9128760" h="441959">
                  <a:moveTo>
                    <a:pt x="912876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9128760" y="441959"/>
                  </a:lnTo>
                  <a:lnTo>
                    <a:pt x="912876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254496"/>
              <a:ext cx="9128760" cy="441959"/>
            </a:xfrm>
            <a:custGeom>
              <a:avLst/>
              <a:gdLst/>
              <a:ahLst/>
              <a:cxnLst/>
              <a:rect l="l" t="t" r="r" b="b"/>
              <a:pathLst>
                <a:path w="9128760" h="441959">
                  <a:moveTo>
                    <a:pt x="0" y="0"/>
                  </a:moveTo>
                  <a:lnTo>
                    <a:pt x="9128760" y="0"/>
                  </a:lnTo>
                  <a:lnTo>
                    <a:pt x="9128760" y="441959"/>
                  </a:lnTo>
                  <a:lnTo>
                    <a:pt x="0" y="44195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9638" y="5839452"/>
              <a:ext cx="2264362" cy="85700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408328" y="6172200"/>
            <a:ext cx="22601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785"/>
              </a:lnSpc>
            </a:pPr>
            <a:fld id="{81D60167-4931-47E6-BA6A-407CBD079E47}" type="slidenum">
              <a:rPr sz="4000" b="1" spc="335" dirty="0">
                <a:solidFill>
                  <a:srgbClr val="1F487C"/>
                </a:solidFill>
                <a:latin typeface="Tahoma"/>
                <a:cs typeface="Tahoma"/>
              </a:rPr>
              <a:t>2</a:t>
            </a:fld>
            <a:endParaRPr sz="4000" dirty="0">
              <a:latin typeface="Tahoma"/>
              <a:cs typeface="Tahoma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8600" y="696788"/>
            <a:ext cx="364827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Среднемесячная заработная плата персонала 2021-2023 годах, руб.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73685"/>
              </p:ext>
            </p:extLst>
          </p:nvPr>
        </p:nvGraphicFramePr>
        <p:xfrm>
          <a:off x="228600" y="1282343"/>
          <a:ext cx="3648280" cy="2008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871">
                  <a:extLst>
                    <a:ext uri="{9D8B030D-6E8A-4147-A177-3AD203B41FA5}">
                      <a16:colId xmlns:a16="http://schemas.microsoft.com/office/drawing/2014/main" val="2624664086"/>
                    </a:ext>
                  </a:extLst>
                </a:gridCol>
                <a:gridCol w="704952">
                  <a:extLst>
                    <a:ext uri="{9D8B030D-6E8A-4147-A177-3AD203B41FA5}">
                      <a16:colId xmlns:a16="http://schemas.microsoft.com/office/drawing/2014/main" val="2213337463"/>
                    </a:ext>
                  </a:extLst>
                </a:gridCol>
                <a:gridCol w="704952">
                  <a:extLst>
                    <a:ext uri="{9D8B030D-6E8A-4147-A177-3AD203B41FA5}">
                      <a16:colId xmlns:a16="http://schemas.microsoft.com/office/drawing/2014/main" val="718060335"/>
                    </a:ext>
                  </a:extLst>
                </a:gridCol>
                <a:gridCol w="766505">
                  <a:extLst>
                    <a:ext uri="{9D8B030D-6E8A-4147-A177-3AD203B41FA5}">
                      <a16:colId xmlns:a16="http://schemas.microsoft.com/office/drawing/2014/main" val="123603593"/>
                    </a:ext>
                  </a:extLst>
                </a:gridCol>
              </a:tblGrid>
              <a:tr h="278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Категория персонала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2021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2022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70742911"/>
                  </a:ext>
                </a:extLst>
              </a:tr>
              <a:tr h="557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ППС (профессорско- преподавательский персонал)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66 941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82 061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79 944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993601846"/>
                  </a:ext>
                </a:extLst>
              </a:tr>
              <a:tr h="334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Прочий персонал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34 796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37 907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39 879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19403604"/>
                  </a:ext>
                </a:extLst>
              </a:tr>
              <a:tr h="8369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Средневзвешенная заработная плата по всем категориям персонала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47 208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55 455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56 259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225672431"/>
                  </a:ext>
                </a:extLst>
              </a:tr>
            </a:tbl>
          </a:graphicData>
        </a:graphic>
      </p:graphicFrame>
      <p:sp>
        <p:nvSpPr>
          <p:cNvPr id="19" name="Заголовок 15"/>
          <p:cNvSpPr txBox="1">
            <a:spLocks/>
          </p:cNvSpPr>
          <p:nvPr/>
        </p:nvSpPr>
        <p:spPr>
          <a:xfrm>
            <a:off x="171948" y="5288790"/>
            <a:ext cx="8310496" cy="447507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2800" b="1" i="0">
                <a:solidFill>
                  <a:srgbClr val="244060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место </a:t>
            </a:r>
            <a:r>
              <a:rPr lang="ru-RU" sz="1100" kern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региональном этапе конкурса в номинации «За развитие кадрового потенциала в организациях непроизводственной сферы»</a:t>
            </a:r>
            <a:r>
              <a:rPr lang="ru-RU" sz="11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kern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2023 г.</a:t>
            </a:r>
            <a:endParaRPr lang="ru-RU" sz="1900" kern="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Заголовок 15"/>
          <p:cNvSpPr txBox="1">
            <a:spLocks/>
          </p:cNvSpPr>
          <p:nvPr/>
        </p:nvSpPr>
        <p:spPr>
          <a:xfrm>
            <a:off x="158262" y="5829377"/>
            <a:ext cx="8310496" cy="447507"/>
          </a:xfrm>
          <a:prstGeom prst="rect">
            <a:avLst/>
          </a:prstGeom>
        </p:spPr>
        <p:txBody>
          <a:bodyPr wrap="square" lIns="0" tIns="0" rIns="0" bIns="0">
            <a:normAutofit fontScale="97500"/>
          </a:bodyPr>
          <a:lstStyle>
            <a:lvl1pPr>
              <a:defRPr sz="2800" b="1" i="0">
                <a:solidFill>
                  <a:srgbClr val="244060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400" kern="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ТОП-100</a:t>
            </a:r>
            <a:r>
              <a:rPr lang="ru-RU" sz="1600" kern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kern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лучших вузов России по версии </a:t>
            </a:r>
            <a:r>
              <a:rPr lang="en-US" sz="1100" kern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hh.ru</a:t>
            </a:r>
            <a:endParaRPr lang="ru-RU" sz="1100" kern="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4267200" y="1589659"/>
            <a:ext cx="317277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 более: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повышение квалификации;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 – конкурс-выборы;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 – принято на работу молодых специалистов;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 – присвоено степеней и званий;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защит диссертаций на соискание научных степеней;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публикаций.</a:t>
            </a:r>
            <a:endParaRPr lang="en-US" sz="11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152400" y="3354600"/>
            <a:ext cx="2233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возраст: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 –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лет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Зав. кафедрами –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Директора (деканы) -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лет 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Проректора –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лет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7987" y="3390489"/>
            <a:ext cx="28560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Награды 2023 год:</a:t>
            </a:r>
          </a:p>
          <a:p>
            <a:pPr lvl="0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Совета Федерации РФ, Министерства просвещения РФ, Министерства образования РФ, Министерства сельского хозяйства  РФ, Федерального агентства по рыболовству, Астраханской области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/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115 человек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657601" y="627386"/>
            <a:ext cx="476819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Среднесписочная численность ФГБОУ ВО «АГТУ»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99662"/>
              </p:ext>
            </p:extLst>
          </p:nvPr>
        </p:nvGraphicFramePr>
        <p:xfrm>
          <a:off x="4327196" y="964478"/>
          <a:ext cx="3902403" cy="45982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64108">
                  <a:extLst>
                    <a:ext uri="{9D8B030D-6E8A-4147-A177-3AD203B41FA5}">
                      <a16:colId xmlns:a16="http://schemas.microsoft.com/office/drawing/2014/main" val="2246225347"/>
                    </a:ext>
                  </a:extLst>
                </a:gridCol>
                <a:gridCol w="1302671">
                  <a:extLst>
                    <a:ext uri="{9D8B030D-6E8A-4147-A177-3AD203B41FA5}">
                      <a16:colId xmlns:a16="http://schemas.microsoft.com/office/drawing/2014/main" val="2702546957"/>
                    </a:ext>
                  </a:extLst>
                </a:gridCol>
                <a:gridCol w="1235624">
                  <a:extLst>
                    <a:ext uri="{9D8B030D-6E8A-4147-A177-3AD203B41FA5}">
                      <a16:colId xmlns:a16="http://schemas.microsoft.com/office/drawing/2014/main" val="1211711499"/>
                    </a:ext>
                  </a:extLst>
                </a:gridCol>
              </a:tblGrid>
              <a:tr h="1929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 год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 год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2023 год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760291477"/>
                  </a:ext>
                </a:extLst>
              </a:tr>
              <a:tr h="2336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845</a:t>
                      </a:r>
                      <a:endParaRPr lang="ru-RU" sz="13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832</a:t>
                      </a:r>
                      <a:endParaRPr lang="ru-RU" sz="13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824</a:t>
                      </a:r>
                      <a:endParaRPr lang="ru-RU" sz="13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848469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4077" y="204353"/>
            <a:ext cx="5777124" cy="338455"/>
          </a:xfrm>
          <a:custGeom>
            <a:avLst/>
            <a:gdLst/>
            <a:ahLst/>
            <a:cxnLst/>
            <a:rect l="l" t="t" r="r" b="b"/>
            <a:pathLst>
              <a:path w="3060700" h="338455">
                <a:moveTo>
                  <a:pt x="3060192" y="0"/>
                </a:moveTo>
                <a:lnTo>
                  <a:pt x="0" y="0"/>
                </a:lnTo>
                <a:lnTo>
                  <a:pt x="0" y="338327"/>
                </a:lnTo>
                <a:lnTo>
                  <a:pt x="3060192" y="338327"/>
                </a:lnTo>
                <a:lnTo>
                  <a:pt x="306019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8796" y="238325"/>
            <a:ext cx="570631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НАУЧНАЯ И ИННОВАЦИОННАЯ ДЕЯТЕЛЬНОСТЬ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1344685" y="6299840"/>
            <a:ext cx="2710179" cy="3327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pc="70" dirty="0"/>
              <a:t>АСТРАХАНСКИЙ</a:t>
            </a:r>
            <a:r>
              <a:rPr spc="-20" dirty="0"/>
              <a:t> </a:t>
            </a:r>
            <a:r>
              <a:rPr spc="60" dirty="0"/>
              <a:t>ГОСУДАРСТВЕННЫЙ </a:t>
            </a:r>
            <a:r>
              <a:rPr spc="-280" dirty="0"/>
              <a:t> </a:t>
            </a:r>
            <a:r>
              <a:rPr spc="60" dirty="0"/>
              <a:t>ТЕХНИЧЕСКИЙ</a:t>
            </a:r>
            <a:r>
              <a:rPr spc="45" dirty="0"/>
              <a:t> </a:t>
            </a:r>
            <a:r>
              <a:rPr spc="50" dirty="0"/>
              <a:t>УНИВЕРСИТЕТ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63504" y="1614484"/>
            <a:ext cx="4170679" cy="102656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Лаборатория </a:t>
            </a:r>
            <a:r>
              <a:rPr lang="ru-RU" sz="11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аквакультуры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и водных биоресурсов отдела водных биологических ресурсов бассейнов южных морей ЮНЦ РАН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Сектор токсикологии ЮНЦ РАН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Лаборатория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нетрадиционной энергетики Саратовского научного центра РАН при АГТУ.</a:t>
            </a:r>
            <a:endParaRPr sz="11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24757" y="577757"/>
            <a:ext cx="101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25</a:t>
            </a:r>
            <a:endParaRPr lang="ru-RU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9097" y="559528"/>
            <a:ext cx="2270173" cy="369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научных лабораторий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656" y="1044850"/>
            <a:ext cx="101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4480" y="1082980"/>
            <a:ext cx="670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л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аборатории, действующие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совместно с Российской академией наук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2857" y="1048880"/>
            <a:ext cx="101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64465" y="1013099"/>
            <a:ext cx="3296095" cy="369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аучно-образовательных центра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object 30"/>
          <p:cNvSpPr txBox="1"/>
          <p:nvPr/>
        </p:nvSpPr>
        <p:spPr>
          <a:xfrm>
            <a:off x="5434290" y="1467159"/>
            <a:ext cx="4170679" cy="11958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Центр профессиональных компетенций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Микробиологии, биотехнологии и ветеринарно-санитарной экспертизы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Теоретическая и экспериментальная химия</a:t>
            </a:r>
          </a:p>
          <a:p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11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5088" y="3051640"/>
            <a:ext cx="44955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61950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Действуют 5 диссертационных советов </a:t>
            </a:r>
          </a:p>
          <a:p>
            <a:pPr defTabSz="361950"/>
            <a:endParaRPr lang="ru-RU" sz="11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61950"/>
            <a:r>
              <a:rPr lang="ru-RU" sz="1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Поддерживается </a:t>
            </a:r>
            <a:r>
              <a:rPr lang="ru-RU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100 патентов на изобретения и полезные </a:t>
            </a:r>
            <a:r>
              <a:rPr lang="ru-RU" sz="1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</a:t>
            </a:r>
            <a:endParaRPr lang="en-US" sz="1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61950"/>
            <a:endParaRPr lang="ru-RU" sz="1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61950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регистрируется более 30 объектов интеллектуальной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</a:t>
            </a:r>
            <a:endParaRPr lang="en-US" sz="11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61950"/>
            <a:endParaRPr lang="ru-RU" sz="11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361950"/>
            <a:r>
              <a:rPr lang="ru-RU" sz="1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Сотрудниками </a:t>
            </a:r>
            <a:r>
              <a:rPr lang="ru-RU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университета получено за 5 лет более 40 научных грантов, </a:t>
            </a:r>
            <a:r>
              <a:rPr lang="ru-RU" sz="1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1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гранты Президента РФ, РФФИ, Российского научного фонда. </a:t>
            </a:r>
          </a:p>
          <a:p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bject 11"/>
          <p:cNvSpPr/>
          <p:nvPr/>
        </p:nvSpPr>
        <p:spPr>
          <a:xfrm>
            <a:off x="-11137" y="6397923"/>
            <a:ext cx="9128760" cy="329224"/>
          </a:xfrm>
          <a:custGeom>
            <a:avLst/>
            <a:gdLst/>
            <a:ahLst/>
            <a:cxnLst/>
            <a:rect l="l" t="t" r="r" b="b"/>
            <a:pathLst>
              <a:path w="9128760" h="441959">
                <a:moveTo>
                  <a:pt x="9128760" y="0"/>
                </a:moveTo>
                <a:lnTo>
                  <a:pt x="0" y="0"/>
                </a:lnTo>
                <a:lnTo>
                  <a:pt x="0" y="441959"/>
                </a:lnTo>
                <a:lnTo>
                  <a:pt x="9128760" y="441959"/>
                </a:lnTo>
                <a:lnTo>
                  <a:pt x="912876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9638" y="6103733"/>
            <a:ext cx="2264362" cy="638399"/>
          </a:xfrm>
          <a:prstGeom prst="rect">
            <a:avLst/>
          </a:prstGeom>
        </p:spPr>
      </p:pic>
      <p:sp>
        <p:nvSpPr>
          <p:cNvPr id="50" name="object 32"/>
          <p:cNvSpPr txBox="1"/>
          <p:nvPr/>
        </p:nvSpPr>
        <p:spPr>
          <a:xfrm flipH="1">
            <a:off x="8458200" y="6171877"/>
            <a:ext cx="381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785"/>
              </a:lnSpc>
            </a:pPr>
            <a:fld id="{81D60167-4931-47E6-BA6A-407CBD079E47}" type="slidenum">
              <a:rPr sz="4000" b="1" spc="335" smtClean="0">
                <a:solidFill>
                  <a:srgbClr val="1F487C"/>
                </a:solidFill>
                <a:latin typeface="Tahoma"/>
                <a:cs typeface="Tahoma"/>
              </a:rPr>
              <a:t>3</a:t>
            </a:fld>
            <a:endParaRPr sz="4000" dirty="0">
              <a:latin typeface="Tahoma"/>
              <a:cs typeface="Taho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4465" y="3201797"/>
            <a:ext cx="35738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Издаётся 5 научных журналов, 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которых 4 входят в Перечень ВАК, 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журнал входит в базы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RSCI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AGRIS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11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 является участником Технологической платформы «Технологии пищевой и перерабатывающей промышленности АПК – продукты здорового питания»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3" y="5442459"/>
            <a:ext cx="1601627" cy="675928"/>
          </a:xfrm>
          <a:prstGeom prst="rect">
            <a:avLst/>
          </a:prstGeom>
        </p:spPr>
      </p:pic>
      <p:sp>
        <p:nvSpPr>
          <p:cNvPr id="53" name="object 12"/>
          <p:cNvSpPr/>
          <p:nvPr/>
        </p:nvSpPr>
        <p:spPr>
          <a:xfrm>
            <a:off x="544126" y="2895600"/>
            <a:ext cx="7992109" cy="0"/>
          </a:xfrm>
          <a:custGeom>
            <a:avLst/>
            <a:gdLst/>
            <a:ahLst/>
            <a:cxnLst/>
            <a:rect l="l" t="t" r="r" b="b"/>
            <a:pathLst>
              <a:path w="7992109">
                <a:moveTo>
                  <a:pt x="0" y="0"/>
                </a:moveTo>
                <a:lnTo>
                  <a:pt x="7991868" y="0"/>
                </a:lnTo>
              </a:path>
            </a:pathLst>
          </a:custGeom>
          <a:ln w="5181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1618" cy="6858000"/>
            <a:chOff x="0" y="0"/>
            <a:chExt cx="9151618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42537"/>
              <a:ext cx="9128760" cy="353918"/>
            </a:xfrm>
            <a:custGeom>
              <a:avLst/>
              <a:gdLst/>
              <a:ahLst/>
              <a:cxnLst/>
              <a:rect l="l" t="t" r="r" b="b"/>
              <a:pathLst>
                <a:path w="9128760" h="441959">
                  <a:moveTo>
                    <a:pt x="912876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9128760" y="441959"/>
                  </a:lnTo>
                  <a:lnTo>
                    <a:pt x="912876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6039425"/>
              <a:ext cx="2293618" cy="64992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2202" y="776791"/>
            <a:ext cx="4304137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Получено за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лет более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1400" b="1" dirty="0" smtClean="0">
                <a:solidFill>
                  <a:srgbClr val="CC95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грантов для молодых ученых, в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 гранта Президента РФ,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ru-RU" sz="1400" b="1" dirty="0" smtClean="0">
                <a:solidFill>
                  <a:srgbClr val="CC95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 по программам «У.М.Н.И.К.» и «Студенческий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и другие научные гранты</a:t>
            </a:r>
            <a:endParaRPr lang="ru-RU" sz="1400" dirty="0">
              <a:solidFill>
                <a:srgbClr val="D5C2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78127" y="2280184"/>
            <a:ext cx="2506187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Аспирантов  -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200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 по 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образовательным программам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3899" y="214647"/>
            <a:ext cx="4286965" cy="365761"/>
          </a:xfrm>
          <a:custGeom>
            <a:avLst/>
            <a:gdLst/>
            <a:ahLst/>
            <a:cxnLst/>
            <a:rect l="l" t="t" r="r" b="b"/>
            <a:pathLst>
              <a:path w="4968240" h="585469">
                <a:moveTo>
                  <a:pt x="4968240" y="0"/>
                </a:moveTo>
                <a:lnTo>
                  <a:pt x="0" y="0"/>
                </a:lnTo>
                <a:lnTo>
                  <a:pt x="0" y="585215"/>
                </a:lnTo>
                <a:lnTo>
                  <a:pt x="4968240" y="585215"/>
                </a:lnTo>
                <a:lnTo>
                  <a:pt x="496824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-3899" y="247198"/>
            <a:ext cx="395859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МОЛОДЕЖНАЯ  НАУКА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19281" y="2253754"/>
            <a:ext cx="3863340" cy="1144544"/>
            <a:chOff x="4948475" y="1665591"/>
            <a:chExt cx="3863340" cy="1504950"/>
          </a:xfrm>
        </p:grpSpPr>
        <p:sp>
          <p:nvSpPr>
            <p:cNvPr id="32" name="object 32"/>
            <p:cNvSpPr/>
            <p:nvPr/>
          </p:nvSpPr>
          <p:spPr>
            <a:xfrm>
              <a:off x="4968239" y="3160775"/>
              <a:ext cx="3834765" cy="0"/>
            </a:xfrm>
            <a:custGeom>
              <a:avLst/>
              <a:gdLst/>
              <a:ahLst/>
              <a:cxnLst/>
              <a:rect l="l" t="t" r="r" b="b"/>
              <a:pathLst>
                <a:path w="3834765">
                  <a:moveTo>
                    <a:pt x="0" y="0"/>
                  </a:moveTo>
                  <a:lnTo>
                    <a:pt x="3834345" y="0"/>
                  </a:lnTo>
                </a:path>
              </a:pathLst>
            </a:custGeom>
            <a:ln w="18288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8475" y="1665591"/>
              <a:ext cx="266700" cy="965200"/>
            </a:xfrm>
            <a:custGeom>
              <a:avLst/>
              <a:gdLst/>
              <a:ahLst/>
              <a:cxnLst/>
              <a:rect l="l" t="t" r="r" b="b"/>
              <a:pathLst>
                <a:path w="266700" h="965200">
                  <a:moveTo>
                    <a:pt x="266533" y="965013"/>
                  </a:moveTo>
                  <a:lnTo>
                    <a:pt x="0" y="965013"/>
                  </a:lnTo>
                  <a:lnTo>
                    <a:pt x="0" y="0"/>
                  </a:lnTo>
                  <a:lnTo>
                    <a:pt x="266533" y="0"/>
                  </a:lnTo>
                  <a:lnTo>
                    <a:pt x="266533" y="965013"/>
                  </a:lnTo>
                  <a:close/>
                </a:path>
              </a:pathLst>
            </a:custGeom>
            <a:solidFill>
              <a:srgbClr val="00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926317" y="1732047"/>
            <a:ext cx="267335" cy="8489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700" spc="-30" dirty="0">
                <a:solidFill>
                  <a:srgbClr val="FDFDFD"/>
                </a:solidFill>
                <a:latin typeface="Microsoft Sans Serif"/>
                <a:cs typeface="Microsoft Sans Serif"/>
              </a:rPr>
              <a:t>с</a:t>
            </a:r>
            <a:r>
              <a:rPr sz="1700" spc="65" dirty="0">
                <a:solidFill>
                  <a:srgbClr val="FDFDFD"/>
                </a:solidFill>
                <a:latin typeface="Microsoft Sans Serif"/>
                <a:cs typeface="Microsoft Sans Serif"/>
              </a:rPr>
              <a:t>е</a:t>
            </a:r>
            <a:r>
              <a:rPr sz="1700" spc="50" dirty="0">
                <a:solidFill>
                  <a:srgbClr val="FDFDFD"/>
                </a:solidFill>
                <a:latin typeface="Microsoft Sans Serif"/>
                <a:cs typeface="Microsoft Sans Serif"/>
              </a:rPr>
              <a:t>г</a:t>
            </a:r>
            <a:r>
              <a:rPr sz="1700" spc="-55" dirty="0">
                <a:solidFill>
                  <a:srgbClr val="FDFDFD"/>
                </a:solidFill>
                <a:latin typeface="Microsoft Sans Serif"/>
                <a:cs typeface="Microsoft Sans Serif"/>
              </a:rPr>
              <a:t>о</a:t>
            </a:r>
            <a:r>
              <a:rPr sz="1700" spc="65" dirty="0">
                <a:solidFill>
                  <a:srgbClr val="FDFDFD"/>
                </a:solidFill>
                <a:latin typeface="Microsoft Sans Serif"/>
                <a:cs typeface="Microsoft Sans Serif"/>
              </a:rPr>
              <a:t>д</a:t>
            </a:r>
            <a:r>
              <a:rPr sz="1700" spc="50" dirty="0">
                <a:solidFill>
                  <a:srgbClr val="FDFDFD"/>
                </a:solidFill>
                <a:latin typeface="Microsoft Sans Serif"/>
                <a:cs typeface="Microsoft Sans Serif"/>
              </a:rPr>
              <a:t>н</a:t>
            </a:r>
            <a:r>
              <a:rPr sz="1700" dirty="0">
                <a:solidFill>
                  <a:srgbClr val="FDFDFD"/>
                </a:solidFill>
                <a:latin typeface="Microsoft Sans Serif"/>
                <a:cs typeface="Microsoft Sans Serif"/>
              </a:rPr>
              <a:t>я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51196" y="2286053"/>
            <a:ext cx="836294" cy="575945"/>
            <a:chOff x="5299086" y="2054904"/>
            <a:chExt cx="836294" cy="575945"/>
          </a:xfrm>
        </p:grpSpPr>
        <p:sp>
          <p:nvSpPr>
            <p:cNvPr id="37" name="object 37"/>
            <p:cNvSpPr/>
            <p:nvPr/>
          </p:nvSpPr>
          <p:spPr>
            <a:xfrm>
              <a:off x="5299086" y="2179703"/>
              <a:ext cx="192405" cy="451484"/>
            </a:xfrm>
            <a:custGeom>
              <a:avLst/>
              <a:gdLst/>
              <a:ahLst/>
              <a:cxnLst/>
              <a:rect l="l" t="t" r="r" b="b"/>
              <a:pathLst>
                <a:path w="192404" h="451485">
                  <a:moveTo>
                    <a:pt x="95704" y="450902"/>
                  </a:moveTo>
                  <a:lnTo>
                    <a:pt x="59986" y="426877"/>
                  </a:lnTo>
                  <a:lnTo>
                    <a:pt x="51371" y="352990"/>
                  </a:lnTo>
                  <a:lnTo>
                    <a:pt x="44553" y="297142"/>
                  </a:lnTo>
                  <a:lnTo>
                    <a:pt x="38224" y="242070"/>
                  </a:lnTo>
                  <a:lnTo>
                    <a:pt x="33512" y="190493"/>
                  </a:lnTo>
                  <a:lnTo>
                    <a:pt x="17115" y="185510"/>
                  </a:lnTo>
                  <a:lnTo>
                    <a:pt x="5814" y="177033"/>
                  </a:lnTo>
                  <a:lnTo>
                    <a:pt x="0" y="164284"/>
                  </a:lnTo>
                  <a:lnTo>
                    <a:pt x="65" y="146488"/>
                  </a:lnTo>
                  <a:lnTo>
                    <a:pt x="2800" y="128942"/>
                  </a:lnTo>
                  <a:lnTo>
                    <a:pt x="5487" y="111348"/>
                  </a:lnTo>
                  <a:lnTo>
                    <a:pt x="8076" y="93851"/>
                  </a:lnTo>
                  <a:lnTo>
                    <a:pt x="10517" y="76597"/>
                  </a:lnTo>
                  <a:lnTo>
                    <a:pt x="12363" y="60353"/>
                  </a:lnTo>
                  <a:lnTo>
                    <a:pt x="15090" y="41004"/>
                  </a:lnTo>
                  <a:lnTo>
                    <a:pt x="38085" y="2895"/>
                  </a:lnTo>
                  <a:lnTo>
                    <a:pt x="75126" y="0"/>
                  </a:lnTo>
                  <a:lnTo>
                    <a:pt x="95704" y="493"/>
                  </a:lnTo>
                  <a:lnTo>
                    <a:pt x="116502" y="0"/>
                  </a:lnTo>
                  <a:lnTo>
                    <a:pt x="166257" y="10847"/>
                  </a:lnTo>
                  <a:lnTo>
                    <a:pt x="179045" y="60353"/>
                  </a:lnTo>
                  <a:lnTo>
                    <a:pt x="180891" y="76597"/>
                  </a:lnTo>
                  <a:lnTo>
                    <a:pt x="183332" y="94142"/>
                  </a:lnTo>
                  <a:lnTo>
                    <a:pt x="185921" y="111736"/>
                  </a:lnTo>
                  <a:lnTo>
                    <a:pt x="188607" y="129233"/>
                  </a:lnTo>
                  <a:lnTo>
                    <a:pt x="191343" y="146488"/>
                  </a:lnTo>
                  <a:lnTo>
                    <a:pt x="192266" y="155709"/>
                  </a:lnTo>
                  <a:lnTo>
                    <a:pt x="167131" y="188471"/>
                  </a:lnTo>
                  <a:lnTo>
                    <a:pt x="157895" y="189975"/>
                  </a:lnTo>
                  <a:lnTo>
                    <a:pt x="154409" y="226328"/>
                  </a:lnTo>
                  <a:lnTo>
                    <a:pt x="150383" y="262973"/>
                  </a:lnTo>
                  <a:lnTo>
                    <a:pt x="146063" y="299617"/>
                  </a:lnTo>
                  <a:lnTo>
                    <a:pt x="139514" y="354066"/>
                  </a:lnTo>
                  <a:lnTo>
                    <a:pt x="137579" y="372016"/>
                  </a:lnTo>
                  <a:lnTo>
                    <a:pt x="131128" y="427751"/>
                  </a:lnTo>
                  <a:lnTo>
                    <a:pt x="115482" y="448492"/>
                  </a:lnTo>
                  <a:lnTo>
                    <a:pt x="95704" y="450902"/>
                  </a:lnTo>
                  <a:close/>
                </a:path>
              </a:pathLst>
            </a:custGeom>
            <a:solidFill>
              <a:srgbClr val="00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1484" y="2054909"/>
              <a:ext cx="107136" cy="10550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516561" y="2179701"/>
              <a:ext cx="192405" cy="451484"/>
            </a:xfrm>
            <a:custGeom>
              <a:avLst/>
              <a:gdLst/>
              <a:ahLst/>
              <a:cxnLst/>
              <a:rect l="l" t="t" r="r" b="b"/>
              <a:pathLst>
                <a:path w="192404" h="451485">
                  <a:moveTo>
                    <a:pt x="95639" y="450902"/>
                  </a:moveTo>
                  <a:lnTo>
                    <a:pt x="60362" y="426877"/>
                  </a:lnTo>
                  <a:lnTo>
                    <a:pt x="51828" y="352990"/>
                  </a:lnTo>
                  <a:lnTo>
                    <a:pt x="45010" y="297142"/>
                  </a:lnTo>
                  <a:lnTo>
                    <a:pt x="38681" y="242070"/>
                  </a:lnTo>
                  <a:lnTo>
                    <a:pt x="33970" y="190493"/>
                  </a:lnTo>
                  <a:lnTo>
                    <a:pt x="17344" y="185510"/>
                  </a:lnTo>
                  <a:lnTo>
                    <a:pt x="6010" y="177033"/>
                  </a:lnTo>
                  <a:lnTo>
                    <a:pt x="163" y="164284"/>
                  </a:lnTo>
                  <a:lnTo>
                    <a:pt x="0" y="146488"/>
                  </a:lnTo>
                  <a:lnTo>
                    <a:pt x="2735" y="128942"/>
                  </a:lnTo>
                  <a:lnTo>
                    <a:pt x="5422" y="111348"/>
                  </a:lnTo>
                  <a:lnTo>
                    <a:pt x="8010" y="93851"/>
                  </a:lnTo>
                  <a:lnTo>
                    <a:pt x="10452" y="76597"/>
                  </a:lnTo>
                  <a:lnTo>
                    <a:pt x="12518" y="60353"/>
                  </a:lnTo>
                  <a:lnTo>
                    <a:pt x="15221" y="41004"/>
                  </a:lnTo>
                  <a:lnTo>
                    <a:pt x="38020" y="2895"/>
                  </a:lnTo>
                  <a:lnTo>
                    <a:pt x="75060" y="0"/>
                  </a:lnTo>
                  <a:lnTo>
                    <a:pt x="95639" y="493"/>
                  </a:lnTo>
                  <a:lnTo>
                    <a:pt x="116445" y="0"/>
                  </a:lnTo>
                  <a:lnTo>
                    <a:pt x="166715" y="10847"/>
                  </a:lnTo>
                  <a:lnTo>
                    <a:pt x="179208" y="60353"/>
                  </a:lnTo>
                  <a:lnTo>
                    <a:pt x="181348" y="76597"/>
                  </a:lnTo>
                  <a:lnTo>
                    <a:pt x="183781" y="94142"/>
                  </a:lnTo>
                  <a:lnTo>
                    <a:pt x="186313" y="111736"/>
                  </a:lnTo>
                  <a:lnTo>
                    <a:pt x="188844" y="129233"/>
                  </a:lnTo>
                  <a:lnTo>
                    <a:pt x="191278" y="146488"/>
                  </a:lnTo>
                  <a:lnTo>
                    <a:pt x="192274" y="155709"/>
                  </a:lnTo>
                  <a:lnTo>
                    <a:pt x="191800" y="163572"/>
                  </a:lnTo>
                  <a:lnTo>
                    <a:pt x="189367" y="170658"/>
                  </a:lnTo>
                  <a:lnTo>
                    <a:pt x="157830" y="189975"/>
                  </a:lnTo>
                  <a:lnTo>
                    <a:pt x="154564" y="226328"/>
                  </a:lnTo>
                  <a:lnTo>
                    <a:pt x="150513" y="262973"/>
                  </a:lnTo>
                  <a:lnTo>
                    <a:pt x="146071" y="299617"/>
                  </a:lnTo>
                  <a:lnTo>
                    <a:pt x="141629" y="335970"/>
                  </a:lnTo>
                  <a:lnTo>
                    <a:pt x="139669" y="354066"/>
                  </a:lnTo>
                  <a:lnTo>
                    <a:pt x="137709" y="372016"/>
                  </a:lnTo>
                  <a:lnTo>
                    <a:pt x="135749" y="390063"/>
                  </a:lnTo>
                  <a:lnTo>
                    <a:pt x="133790" y="408450"/>
                  </a:lnTo>
                  <a:lnTo>
                    <a:pt x="131136" y="427751"/>
                  </a:lnTo>
                  <a:lnTo>
                    <a:pt x="126277" y="440936"/>
                  </a:lnTo>
                  <a:lnTo>
                    <a:pt x="115637" y="448492"/>
                  </a:lnTo>
                  <a:lnTo>
                    <a:pt x="95639" y="450902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8894" y="2054908"/>
              <a:ext cx="107136" cy="10550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725544" y="2179700"/>
              <a:ext cx="192405" cy="451484"/>
            </a:xfrm>
            <a:custGeom>
              <a:avLst/>
              <a:gdLst/>
              <a:ahLst/>
              <a:cxnLst/>
              <a:rect l="l" t="t" r="r" b="b"/>
              <a:pathLst>
                <a:path w="192404" h="451485">
                  <a:moveTo>
                    <a:pt x="95704" y="450902"/>
                  </a:moveTo>
                  <a:lnTo>
                    <a:pt x="59986" y="426877"/>
                  </a:lnTo>
                  <a:lnTo>
                    <a:pt x="51371" y="352990"/>
                  </a:lnTo>
                  <a:lnTo>
                    <a:pt x="44553" y="297142"/>
                  </a:lnTo>
                  <a:lnTo>
                    <a:pt x="38224" y="242070"/>
                  </a:lnTo>
                  <a:lnTo>
                    <a:pt x="33512" y="190493"/>
                  </a:lnTo>
                  <a:lnTo>
                    <a:pt x="17115" y="185510"/>
                  </a:lnTo>
                  <a:lnTo>
                    <a:pt x="5814" y="177033"/>
                  </a:lnTo>
                  <a:lnTo>
                    <a:pt x="0" y="164284"/>
                  </a:lnTo>
                  <a:lnTo>
                    <a:pt x="65" y="146488"/>
                  </a:lnTo>
                  <a:lnTo>
                    <a:pt x="2580" y="128942"/>
                  </a:lnTo>
                  <a:lnTo>
                    <a:pt x="5291" y="111348"/>
                  </a:lnTo>
                  <a:lnTo>
                    <a:pt x="8002" y="93851"/>
                  </a:lnTo>
                  <a:lnTo>
                    <a:pt x="10517" y="76597"/>
                  </a:lnTo>
                  <a:lnTo>
                    <a:pt x="19189" y="23013"/>
                  </a:lnTo>
                  <a:lnTo>
                    <a:pt x="55136" y="40"/>
                  </a:lnTo>
                  <a:lnTo>
                    <a:pt x="74905" y="0"/>
                  </a:lnTo>
                  <a:lnTo>
                    <a:pt x="95704" y="493"/>
                  </a:lnTo>
                  <a:lnTo>
                    <a:pt x="116282" y="0"/>
                  </a:lnTo>
                  <a:lnTo>
                    <a:pt x="166257" y="10847"/>
                  </a:lnTo>
                  <a:lnTo>
                    <a:pt x="178825" y="60353"/>
                  </a:lnTo>
                  <a:lnTo>
                    <a:pt x="180891" y="76597"/>
                  </a:lnTo>
                  <a:lnTo>
                    <a:pt x="183332" y="94142"/>
                  </a:lnTo>
                  <a:lnTo>
                    <a:pt x="185921" y="111736"/>
                  </a:lnTo>
                  <a:lnTo>
                    <a:pt x="188607" y="129233"/>
                  </a:lnTo>
                  <a:lnTo>
                    <a:pt x="191343" y="146488"/>
                  </a:lnTo>
                  <a:lnTo>
                    <a:pt x="192045" y="155709"/>
                  </a:lnTo>
                  <a:lnTo>
                    <a:pt x="166837" y="188471"/>
                  </a:lnTo>
                  <a:lnTo>
                    <a:pt x="157373" y="189975"/>
                  </a:lnTo>
                  <a:lnTo>
                    <a:pt x="154115" y="226328"/>
                  </a:lnTo>
                  <a:lnTo>
                    <a:pt x="150121" y="262973"/>
                  </a:lnTo>
                  <a:lnTo>
                    <a:pt x="145834" y="299617"/>
                  </a:lnTo>
                  <a:lnTo>
                    <a:pt x="141694" y="335970"/>
                  </a:lnTo>
                  <a:lnTo>
                    <a:pt x="139506" y="354066"/>
                  </a:lnTo>
                  <a:lnTo>
                    <a:pt x="137513" y="372016"/>
                  </a:lnTo>
                  <a:lnTo>
                    <a:pt x="135521" y="390063"/>
                  </a:lnTo>
                  <a:lnTo>
                    <a:pt x="133332" y="408450"/>
                  </a:lnTo>
                  <a:lnTo>
                    <a:pt x="130907" y="427751"/>
                  </a:lnTo>
                  <a:lnTo>
                    <a:pt x="126081" y="440936"/>
                  </a:lnTo>
                  <a:lnTo>
                    <a:pt x="115474" y="448492"/>
                  </a:lnTo>
                  <a:lnTo>
                    <a:pt x="95704" y="450902"/>
                  </a:lnTo>
                  <a:close/>
                </a:path>
              </a:pathLst>
            </a:custGeom>
            <a:solidFill>
              <a:srgbClr val="00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7419" y="2054906"/>
              <a:ext cx="107136" cy="10550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942953" y="2179698"/>
              <a:ext cx="192405" cy="451484"/>
            </a:xfrm>
            <a:custGeom>
              <a:avLst/>
              <a:gdLst/>
              <a:ahLst/>
              <a:cxnLst/>
              <a:rect l="l" t="t" r="r" b="b"/>
              <a:pathLst>
                <a:path w="192404" h="451485">
                  <a:moveTo>
                    <a:pt x="95704" y="450902"/>
                  </a:moveTo>
                  <a:lnTo>
                    <a:pt x="59986" y="426877"/>
                  </a:lnTo>
                  <a:lnTo>
                    <a:pt x="51371" y="352990"/>
                  </a:lnTo>
                  <a:lnTo>
                    <a:pt x="44553" y="297142"/>
                  </a:lnTo>
                  <a:lnTo>
                    <a:pt x="38224" y="242070"/>
                  </a:lnTo>
                  <a:lnTo>
                    <a:pt x="33512" y="190493"/>
                  </a:lnTo>
                  <a:lnTo>
                    <a:pt x="17115" y="185510"/>
                  </a:lnTo>
                  <a:lnTo>
                    <a:pt x="5814" y="177033"/>
                  </a:lnTo>
                  <a:lnTo>
                    <a:pt x="0" y="164284"/>
                  </a:lnTo>
                  <a:lnTo>
                    <a:pt x="65" y="146488"/>
                  </a:lnTo>
                  <a:lnTo>
                    <a:pt x="2800" y="128942"/>
                  </a:lnTo>
                  <a:lnTo>
                    <a:pt x="5487" y="111348"/>
                  </a:lnTo>
                  <a:lnTo>
                    <a:pt x="8076" y="93851"/>
                  </a:lnTo>
                  <a:lnTo>
                    <a:pt x="10517" y="76597"/>
                  </a:lnTo>
                  <a:lnTo>
                    <a:pt x="12363" y="60353"/>
                  </a:lnTo>
                  <a:lnTo>
                    <a:pt x="15090" y="41004"/>
                  </a:lnTo>
                  <a:lnTo>
                    <a:pt x="38085" y="2895"/>
                  </a:lnTo>
                  <a:lnTo>
                    <a:pt x="75126" y="0"/>
                  </a:lnTo>
                  <a:lnTo>
                    <a:pt x="95704" y="493"/>
                  </a:lnTo>
                  <a:lnTo>
                    <a:pt x="116502" y="0"/>
                  </a:lnTo>
                  <a:lnTo>
                    <a:pt x="166257" y="10847"/>
                  </a:lnTo>
                  <a:lnTo>
                    <a:pt x="179045" y="60353"/>
                  </a:lnTo>
                  <a:lnTo>
                    <a:pt x="180891" y="76597"/>
                  </a:lnTo>
                  <a:lnTo>
                    <a:pt x="183332" y="94142"/>
                  </a:lnTo>
                  <a:lnTo>
                    <a:pt x="185921" y="111736"/>
                  </a:lnTo>
                  <a:lnTo>
                    <a:pt x="188607" y="129233"/>
                  </a:lnTo>
                  <a:lnTo>
                    <a:pt x="191343" y="146488"/>
                  </a:lnTo>
                  <a:lnTo>
                    <a:pt x="192266" y="155709"/>
                  </a:lnTo>
                  <a:lnTo>
                    <a:pt x="167131" y="188471"/>
                  </a:lnTo>
                  <a:lnTo>
                    <a:pt x="157895" y="189975"/>
                  </a:lnTo>
                  <a:lnTo>
                    <a:pt x="154409" y="226328"/>
                  </a:lnTo>
                  <a:lnTo>
                    <a:pt x="150383" y="262973"/>
                  </a:lnTo>
                  <a:lnTo>
                    <a:pt x="146063" y="299617"/>
                  </a:lnTo>
                  <a:lnTo>
                    <a:pt x="139514" y="354066"/>
                  </a:lnTo>
                  <a:lnTo>
                    <a:pt x="137579" y="372016"/>
                  </a:lnTo>
                  <a:lnTo>
                    <a:pt x="131128" y="427751"/>
                  </a:lnTo>
                  <a:lnTo>
                    <a:pt x="115482" y="448492"/>
                  </a:lnTo>
                  <a:lnTo>
                    <a:pt x="95704" y="450902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5351" y="2054904"/>
              <a:ext cx="107136" cy="105501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382000" y="6134230"/>
            <a:ext cx="44323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785"/>
              </a:lnSpc>
            </a:pPr>
            <a:r>
              <a:rPr lang="ru-RU" sz="4000" b="1" spc="335" dirty="0">
                <a:solidFill>
                  <a:srgbClr val="1F487C"/>
                </a:solidFill>
                <a:latin typeface="Tahoma"/>
                <a:cs typeface="Tahoma"/>
              </a:rPr>
              <a:t>4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308" y="3728246"/>
            <a:ext cx="37657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специализированных именных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стипендий, в т.ч.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стипендий Правительства РФ,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стипендий Президента РФ, стипендии Благотворительного фонда «ЛУКОЙЛ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99940" y="3793658"/>
            <a:ext cx="37479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количество научных студенческих кружков, составляющих студенческое научное общество университета –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01" y="2097807"/>
            <a:ext cx="1915514" cy="7977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5900" y="5399649"/>
            <a:ext cx="8492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Победитель конкурса по программе «У.М.Н.И.К»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14 грантов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1618" cy="6858000"/>
            <a:chOff x="0" y="0"/>
            <a:chExt cx="9151618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42537"/>
              <a:ext cx="9128760" cy="353918"/>
            </a:xfrm>
            <a:custGeom>
              <a:avLst/>
              <a:gdLst/>
              <a:ahLst/>
              <a:cxnLst/>
              <a:rect l="l" t="t" r="r" b="b"/>
              <a:pathLst>
                <a:path w="9128760" h="441959">
                  <a:moveTo>
                    <a:pt x="912876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9128760" y="441959"/>
                  </a:lnTo>
                  <a:lnTo>
                    <a:pt x="912876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6039425"/>
              <a:ext cx="2293618" cy="649925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-3899" y="214647"/>
            <a:ext cx="4804499" cy="562144"/>
          </a:xfrm>
          <a:custGeom>
            <a:avLst/>
            <a:gdLst/>
            <a:ahLst/>
            <a:cxnLst/>
            <a:rect l="l" t="t" r="r" b="b"/>
            <a:pathLst>
              <a:path w="4968240" h="585469">
                <a:moveTo>
                  <a:pt x="4968240" y="0"/>
                </a:moveTo>
                <a:lnTo>
                  <a:pt x="0" y="0"/>
                </a:lnTo>
                <a:lnTo>
                  <a:pt x="0" y="585215"/>
                </a:lnTo>
                <a:lnTo>
                  <a:pt x="4968240" y="585215"/>
                </a:lnTo>
                <a:lnTo>
                  <a:pt x="496824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8881" y="254438"/>
            <a:ext cx="3958590" cy="5161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МЕЖДУНАРОДНОЕ СОТРУДНИЧЕСТВО И СТРАТЕГИЧЕСКОЕ ПАРТНЕРСТВО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926317" y="1732047"/>
            <a:ext cx="267335" cy="8489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700" spc="-30" dirty="0">
                <a:solidFill>
                  <a:srgbClr val="FDFDFD"/>
                </a:solidFill>
                <a:latin typeface="Microsoft Sans Serif"/>
                <a:cs typeface="Microsoft Sans Serif"/>
              </a:rPr>
              <a:t>с</a:t>
            </a:r>
            <a:r>
              <a:rPr sz="1700" spc="65" dirty="0">
                <a:solidFill>
                  <a:srgbClr val="FDFDFD"/>
                </a:solidFill>
                <a:latin typeface="Microsoft Sans Serif"/>
                <a:cs typeface="Microsoft Sans Serif"/>
              </a:rPr>
              <a:t>е</a:t>
            </a:r>
            <a:r>
              <a:rPr sz="1700" spc="50" dirty="0">
                <a:solidFill>
                  <a:srgbClr val="FDFDFD"/>
                </a:solidFill>
                <a:latin typeface="Microsoft Sans Serif"/>
                <a:cs typeface="Microsoft Sans Serif"/>
              </a:rPr>
              <a:t>г</a:t>
            </a:r>
            <a:r>
              <a:rPr sz="1700" spc="-55" dirty="0">
                <a:solidFill>
                  <a:srgbClr val="FDFDFD"/>
                </a:solidFill>
                <a:latin typeface="Microsoft Sans Serif"/>
                <a:cs typeface="Microsoft Sans Serif"/>
              </a:rPr>
              <a:t>о</a:t>
            </a:r>
            <a:r>
              <a:rPr sz="1700" spc="65" dirty="0">
                <a:solidFill>
                  <a:srgbClr val="FDFDFD"/>
                </a:solidFill>
                <a:latin typeface="Microsoft Sans Serif"/>
                <a:cs typeface="Microsoft Sans Serif"/>
              </a:rPr>
              <a:t>д</a:t>
            </a:r>
            <a:r>
              <a:rPr sz="1700" spc="50" dirty="0">
                <a:solidFill>
                  <a:srgbClr val="FDFDFD"/>
                </a:solidFill>
                <a:latin typeface="Microsoft Sans Serif"/>
                <a:cs typeface="Microsoft Sans Serif"/>
              </a:rPr>
              <a:t>н</a:t>
            </a:r>
            <a:r>
              <a:rPr sz="1700" dirty="0">
                <a:solidFill>
                  <a:srgbClr val="FDFDFD"/>
                </a:solidFill>
                <a:latin typeface="Microsoft Sans Serif"/>
                <a:cs typeface="Microsoft Sans Serif"/>
              </a:rPr>
              <a:t>я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82000" y="6134230"/>
            <a:ext cx="44323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785"/>
              </a:lnSpc>
            </a:pPr>
            <a:r>
              <a:rPr lang="ru-RU" sz="4000" b="1" spc="335" dirty="0">
                <a:solidFill>
                  <a:srgbClr val="1F487C"/>
                </a:solidFill>
                <a:latin typeface="Tahoma"/>
                <a:cs typeface="Tahoma"/>
              </a:rPr>
              <a:t>5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34" name="object 14"/>
          <p:cNvSpPr txBox="1"/>
          <p:nvPr/>
        </p:nvSpPr>
        <p:spPr>
          <a:xfrm>
            <a:off x="420604" y="1128390"/>
            <a:ext cx="330962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b="1" spc="75" dirty="0">
                <a:solidFill>
                  <a:srgbClr val="1F48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6350">
              <a:lnSpc>
                <a:spcPct val="100000"/>
              </a:lnSpc>
            </a:pPr>
            <a:r>
              <a:rPr sz="14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</a:t>
            </a:r>
            <a:r>
              <a:rPr sz="1400" spc="2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2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sz="14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2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sz="1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ИНОСТРАННЫХ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</a:t>
            </a:r>
            <a:r>
              <a:rPr sz="1400" spc="-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sz="1400" spc="-114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400" spc="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400" spc="-6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</a:t>
            </a:r>
            <a:r>
              <a:rPr sz="1400" spc="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 </a:t>
            </a:r>
            <a:r>
              <a:rPr sz="14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sz="1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sz="14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sz="1400" spc="-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ЕЕ</a:t>
            </a:r>
            <a:r>
              <a:rPr sz="1400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sz="14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</a:t>
            </a:r>
            <a:r>
              <a:rPr sz="1400" spc="-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20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sz="1400" spc="2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sz="1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sz="14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sz="1400" spc="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4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</a:t>
            </a:r>
            <a:r>
              <a:rPr sz="14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Рисунок 45" descr="каспий.png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rcRect l="27747" r="34596"/>
          <a:stretch>
            <a:fillRect/>
          </a:stretch>
        </p:blipFill>
        <p:spPr>
          <a:xfrm>
            <a:off x="3163556" y="2336659"/>
            <a:ext cx="1368152" cy="243535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53" y="4424807"/>
            <a:ext cx="5340650" cy="191154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41485" y="2055099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500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программ академической мобильности 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5 лет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1485" y="296834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сотрудничества с университетами  мира было заключено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60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действующих договоров. </a:t>
            </a:r>
          </a:p>
          <a:p>
            <a:endParaRPr lang="ru-RU" sz="1600" dirty="0"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04489" y="1424223"/>
            <a:ext cx="36134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Учредитель Ассоциации государственных университетов и научно-исследовательских центров Прикаспийских стран (с 1996 года)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Постоянная исполнительная дирекция и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штаб-квартира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Ассоциации; более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университетов и научно-исследовательских заведений стран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Прикаспия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члены Ассоциации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Крупнейшие партнеры: «Лукойл-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Нижневолжскнефть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Газпромдобыча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Астрахань», Каспийский трубопроводный консорциум», особая экономическая зона « Лотос».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618" y="0"/>
            <a:ext cx="9151618" cy="6858000"/>
            <a:chOff x="0" y="0"/>
            <a:chExt cx="9151618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42537"/>
              <a:ext cx="9128760" cy="353918"/>
            </a:xfrm>
            <a:custGeom>
              <a:avLst/>
              <a:gdLst/>
              <a:ahLst/>
              <a:cxnLst/>
              <a:rect l="l" t="t" r="r" b="b"/>
              <a:pathLst>
                <a:path w="9128760" h="441959">
                  <a:moveTo>
                    <a:pt x="9128760" y="0"/>
                  </a:moveTo>
                  <a:lnTo>
                    <a:pt x="0" y="0"/>
                  </a:lnTo>
                  <a:lnTo>
                    <a:pt x="0" y="441959"/>
                  </a:lnTo>
                  <a:lnTo>
                    <a:pt x="9128760" y="441959"/>
                  </a:lnTo>
                  <a:lnTo>
                    <a:pt x="912876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6039425"/>
              <a:ext cx="2293618" cy="64992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926317" y="1732047"/>
            <a:ext cx="267335" cy="8489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700" spc="-30" dirty="0">
                <a:solidFill>
                  <a:srgbClr val="FDFDFD"/>
                </a:solidFill>
                <a:latin typeface="Microsoft Sans Serif"/>
                <a:cs typeface="Microsoft Sans Serif"/>
              </a:rPr>
              <a:t>с</a:t>
            </a:r>
            <a:r>
              <a:rPr sz="1700" spc="65" dirty="0">
                <a:solidFill>
                  <a:srgbClr val="FDFDFD"/>
                </a:solidFill>
                <a:latin typeface="Microsoft Sans Serif"/>
                <a:cs typeface="Microsoft Sans Serif"/>
              </a:rPr>
              <a:t>е</a:t>
            </a:r>
            <a:r>
              <a:rPr sz="1700" spc="50" dirty="0">
                <a:solidFill>
                  <a:srgbClr val="FDFDFD"/>
                </a:solidFill>
                <a:latin typeface="Microsoft Sans Serif"/>
                <a:cs typeface="Microsoft Sans Serif"/>
              </a:rPr>
              <a:t>г</a:t>
            </a:r>
            <a:r>
              <a:rPr sz="1700" spc="-55" dirty="0">
                <a:solidFill>
                  <a:srgbClr val="FDFDFD"/>
                </a:solidFill>
                <a:latin typeface="Microsoft Sans Serif"/>
                <a:cs typeface="Microsoft Sans Serif"/>
              </a:rPr>
              <a:t>о</a:t>
            </a:r>
            <a:r>
              <a:rPr sz="1700" spc="65" dirty="0">
                <a:solidFill>
                  <a:srgbClr val="FDFDFD"/>
                </a:solidFill>
                <a:latin typeface="Microsoft Sans Serif"/>
                <a:cs typeface="Microsoft Sans Serif"/>
              </a:rPr>
              <a:t>д</a:t>
            </a:r>
            <a:r>
              <a:rPr sz="1700" spc="50" dirty="0">
                <a:solidFill>
                  <a:srgbClr val="FDFDFD"/>
                </a:solidFill>
                <a:latin typeface="Microsoft Sans Serif"/>
                <a:cs typeface="Microsoft Sans Serif"/>
              </a:rPr>
              <a:t>н</a:t>
            </a:r>
            <a:r>
              <a:rPr sz="1700" dirty="0">
                <a:solidFill>
                  <a:srgbClr val="FDFDFD"/>
                </a:solidFill>
                <a:latin typeface="Microsoft Sans Serif"/>
                <a:cs typeface="Microsoft Sans Serif"/>
              </a:rPr>
              <a:t>я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82000" y="6134230"/>
            <a:ext cx="44323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785"/>
              </a:lnSpc>
            </a:pPr>
            <a:r>
              <a:rPr lang="ru-RU" sz="4000" b="1" spc="335" dirty="0">
                <a:solidFill>
                  <a:srgbClr val="1F487C"/>
                </a:solidFill>
                <a:latin typeface="Tahoma"/>
                <a:cs typeface="Tahoma"/>
              </a:rPr>
              <a:t>6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34" name="object 2"/>
          <p:cNvSpPr txBox="1">
            <a:spLocks/>
          </p:cNvSpPr>
          <p:nvPr/>
        </p:nvSpPr>
        <p:spPr>
          <a:xfrm>
            <a:off x="2294391" y="429703"/>
            <a:ext cx="458419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0"/>
              </a:spcBef>
              <a:tabLst>
                <a:tab pos="445134" algn="l"/>
                <a:tab pos="3331845" algn="l"/>
              </a:tabLst>
            </a:pPr>
            <a:r>
              <a:rPr lang="en-US" sz="2000" b="1" kern="0" spc="-12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b="1" kern="0" spc="-14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2000" b="1" kern="0" spc="5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2000" b="1" kern="0" spc="7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2000" b="1" kern="0" spc="30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lang="ru-RU" sz="2000" b="1" kern="0" spc="1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2000" b="1" kern="0" spc="16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2000" b="1" kern="0" spc="14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2000" b="1" kern="0" spc="9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sz="2000" b="1" kern="0" spc="12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2000" b="1" kern="0" spc="13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2000" b="1" kern="0" spc="15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2000" b="1" kern="0" spc="4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sz="2000" b="1" kern="0" spc="14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2000" b="1" kern="0" spc="8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2000" b="1" kern="0" spc="15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sz="2000" b="1" kern="0" spc="16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2000" b="1" kern="0" spc="11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ru-RU" sz="2000" b="1" kern="0" spc="85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ТУ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698" y="1272919"/>
            <a:ext cx="4465958" cy="465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470639" y="1701333"/>
            <a:ext cx="3883012" cy="3551550"/>
            <a:chOff x="2819400" y="1586752"/>
            <a:chExt cx="3883012" cy="3551550"/>
          </a:xfrm>
        </p:grpSpPr>
        <p:pic>
          <p:nvPicPr>
            <p:cNvPr id="47" name="Picture 22" descr="сервера значок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1712" y="1586752"/>
              <a:ext cx="1042668" cy="1042668"/>
            </a:xfrm>
            <a:prstGeom prst="rect">
              <a:avLst/>
            </a:prstGeom>
            <a:noFill/>
          </p:spPr>
        </p:pic>
        <p:pic>
          <p:nvPicPr>
            <p:cNvPr id="52" name="Picture 24" descr="ПК, монитор значок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6391" y="1717085"/>
              <a:ext cx="782001" cy="782001"/>
            </a:xfrm>
            <a:prstGeom prst="rect">
              <a:avLst/>
            </a:prstGeom>
            <a:noFill/>
          </p:spPr>
        </p:pic>
        <p:pic>
          <p:nvPicPr>
            <p:cNvPr id="53" name="Picture 20" descr="сеть значок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19400" y="2986695"/>
              <a:ext cx="814125" cy="814125"/>
            </a:xfrm>
            <a:prstGeom prst="rect">
              <a:avLst/>
            </a:prstGeom>
            <a:noFill/>
          </p:spPr>
        </p:pic>
        <p:pic>
          <p:nvPicPr>
            <p:cNvPr id="54" name="Picture 32" descr="почта значок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0744" y="3132835"/>
              <a:ext cx="651668" cy="521844"/>
            </a:xfrm>
            <a:prstGeom prst="rect">
              <a:avLst/>
            </a:prstGeom>
            <a:noFill/>
          </p:spPr>
        </p:pic>
        <p:pic>
          <p:nvPicPr>
            <p:cNvPr id="55" name="Picture 2" descr="советы, консультации, мобильный, обслуживание, система значок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1712" y="4225967"/>
              <a:ext cx="912335" cy="912335"/>
            </a:xfrm>
            <a:prstGeom prst="rect">
              <a:avLst/>
            </a:prstGeom>
            <a:noFill/>
          </p:spPr>
        </p:pic>
        <p:pic>
          <p:nvPicPr>
            <p:cNvPr id="56" name="Picture 20" descr="http://cdn.onlinewebfonts.com/svg/img_563098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45353" y="4432879"/>
              <a:ext cx="586501" cy="498510"/>
            </a:xfrm>
            <a:prstGeom prst="rect">
              <a:avLst/>
            </a:prstGeom>
            <a:noFill/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99" y="2938316"/>
            <a:ext cx="1176640" cy="1155195"/>
          </a:xfrm>
          <a:prstGeom prst="rect">
            <a:avLst/>
          </a:prstGeom>
        </p:spPr>
      </p:pic>
      <p:sp>
        <p:nvSpPr>
          <p:cNvPr id="57" name="object 5"/>
          <p:cNvSpPr txBox="1">
            <a:spLocks/>
          </p:cNvSpPr>
          <p:nvPr/>
        </p:nvSpPr>
        <p:spPr>
          <a:xfrm>
            <a:off x="60377" y="1499265"/>
            <a:ext cx="3024505" cy="41658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>
              <a:spcBef>
                <a:spcPts val="105"/>
              </a:spcBef>
            </a:pPr>
            <a:r>
              <a:rPr lang="ru-RU" kern="0" spc="-10" dirty="0" smtClean="0">
                <a:solidFill>
                  <a:sysClr val="windowText" lastClr="000000"/>
                </a:solidFill>
              </a:rPr>
              <a:t>Серверные</a:t>
            </a:r>
            <a:r>
              <a:rPr lang="ru-RU" kern="0" spc="55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-35" dirty="0" smtClean="0">
                <a:solidFill>
                  <a:sysClr val="windowText" lastClr="000000"/>
                </a:solidFill>
              </a:rPr>
              <a:t>мощности</a:t>
            </a:r>
          </a:p>
          <a:p>
            <a:pPr marL="109855" marR="507365" indent="-109855" algn="r">
              <a:spcBef>
                <a:spcPts val="1290"/>
              </a:spcBef>
              <a:buFontTx/>
              <a:buChar char="&gt;"/>
              <a:tabLst>
                <a:tab pos="109855" algn="l"/>
              </a:tabLst>
            </a:pPr>
            <a:r>
              <a:rPr lang="ru-RU" sz="1100" kern="0" spc="1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2</a:t>
            </a:r>
            <a:r>
              <a:rPr lang="ru-RU" sz="1100" kern="0" spc="1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0</a:t>
            </a:r>
            <a:r>
              <a:rPr lang="ru-RU" sz="110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ф</a:t>
            </a:r>
            <a:r>
              <a:rPr lang="ru-RU" sz="1100" kern="0" spc="4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з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че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lang="ru-RU" sz="110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100" kern="0" spc="-7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ер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ер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384175" marR="504825" lvl="1" indent="450850" algn="r">
              <a:buFontTx/>
              <a:buChar char="&gt;"/>
              <a:tabLst>
                <a:tab pos="946150" algn="l"/>
              </a:tabLst>
            </a:pPr>
            <a:r>
              <a:rPr lang="ru-RU" sz="1100" kern="0" spc="15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6</a:t>
            </a:r>
            <a:r>
              <a:rPr lang="ru-RU" sz="1100" kern="0" spc="14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0</a:t>
            </a:r>
            <a:r>
              <a:rPr lang="ru-RU" sz="1100" kern="0" spc="-4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3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spc="2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100" kern="0" spc="-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ту</a:t>
            </a:r>
            <a:r>
              <a:rPr lang="ru-RU" sz="1100" kern="0" spc="-1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kern="0" spc="-3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2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ь</a:t>
            </a:r>
            <a:r>
              <a:rPr lang="ru-RU" sz="11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100" kern="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ы</a:t>
            </a:r>
            <a:r>
              <a:rPr lang="ru-RU" sz="1100" kern="0" spc="-2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100" kern="0" spc="-10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1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kern="0" spc="7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ш</a:t>
            </a:r>
            <a:r>
              <a:rPr lang="ru-RU" sz="1100" kern="0" spc="1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ин  </a:t>
            </a:r>
            <a:r>
              <a:rPr lang="ru-RU" sz="1100" kern="0" spc="3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1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ран</a:t>
            </a:r>
            <a:r>
              <a:rPr lang="ru-RU" sz="1100" kern="0" spc="2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-3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2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5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щ</a:t>
            </a:r>
            <a:r>
              <a:rPr lang="ru-RU" sz="1100" kern="0" spc="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100" kern="0" spc="-7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-2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д</a:t>
            </a:r>
            <a:r>
              <a:rPr lang="ru-RU" sz="1100" kern="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анны</a:t>
            </a:r>
            <a:r>
              <a:rPr lang="ru-RU" sz="1100" kern="0" spc="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100" kern="0" spc="-5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100" kern="0" spc="2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kern="0" spc="3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з</a:t>
            </a:r>
            <a:r>
              <a:rPr lang="ru-RU" sz="1100" kern="0" spc="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1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ер</a:t>
            </a:r>
            <a:r>
              <a:rPr lang="ru-RU" sz="1100" kern="0" spc="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kern="0" spc="1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100" kern="0" spc="-4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14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1</a:t>
            </a:r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R="506730" algn="r"/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Петабайт</a:t>
            </a:r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>
              <a:spcBef>
                <a:spcPts val="20"/>
              </a:spcBef>
            </a:pPr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6364"/>
            <a:r>
              <a:rPr lang="ru-RU" sz="1400" kern="0" spc="-10" dirty="0" smtClean="0">
                <a:solidFill>
                  <a:sysClr val="windowText" lastClr="000000"/>
                </a:solidFill>
              </a:rPr>
              <a:t>Высокоскоростная</a:t>
            </a:r>
            <a:r>
              <a:rPr lang="ru-RU" sz="1400" kern="0" spc="105" dirty="0" smtClean="0">
                <a:solidFill>
                  <a:sysClr val="windowText" lastClr="000000"/>
                </a:solidFill>
              </a:rPr>
              <a:t> </a:t>
            </a:r>
            <a:r>
              <a:rPr lang="ru-RU" sz="1400" kern="0" spc="80" dirty="0" smtClean="0">
                <a:solidFill>
                  <a:sysClr val="windowText" lastClr="000000"/>
                </a:solidFill>
              </a:rPr>
              <a:t>ЛВС</a:t>
            </a:r>
            <a:endParaRPr lang="ru-RU" sz="1400" kern="0" dirty="0" smtClean="0">
              <a:solidFill>
                <a:sysClr val="windowText" lastClr="000000"/>
              </a:solidFill>
            </a:endParaRPr>
          </a:p>
          <a:p>
            <a:pPr>
              <a:spcBef>
                <a:spcPts val="10"/>
              </a:spcBef>
            </a:pPr>
            <a:endParaRPr lang="ru-RU" sz="1450" kern="0" dirty="0" smtClean="0">
              <a:solidFill>
                <a:sysClr val="windowText" lastClr="000000"/>
              </a:solidFill>
            </a:endParaRPr>
          </a:p>
          <a:p>
            <a:pPr marR="1038225" algn="r"/>
            <a:r>
              <a:rPr lang="ru-RU" sz="1100" kern="0" spc="1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100" kern="0" spc="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аг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100" kern="0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ь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ные</a:t>
            </a:r>
            <a:r>
              <a:rPr lang="ru-RU" sz="1100" kern="0" spc="-7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оп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че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 marR="1037590" indent="1145540" algn="r"/>
            <a:r>
              <a:rPr lang="ru-RU" sz="1100" kern="0" spc="-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-7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з</a:t>
            </a:r>
            <a:r>
              <a:rPr lang="ru-RU" sz="110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  Отказоустойчивость </a:t>
            </a:r>
          </a:p>
          <a:p>
            <a:pPr marL="12700" marR="1037590" indent="1145540" algn="r"/>
            <a:r>
              <a:rPr lang="ru-RU" sz="1100" kern="0" spc="-27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-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з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ь</a:t>
            </a:r>
            <a:r>
              <a:rPr lang="ru-RU" sz="1100" kern="0" spc="-8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д</a:t>
            </a:r>
            <a:r>
              <a:rPr lang="ru-RU" sz="1100" kern="0" spc="-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</a:t>
            </a:r>
            <a:r>
              <a:rPr lang="ru-RU" sz="110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10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100" kern="0" spc="-7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у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з</a:t>
            </a:r>
            <a:r>
              <a:rPr lang="ru-RU" sz="1100" kern="0" spc="-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  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инфраструктуры</a:t>
            </a:r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endParaRPr lang="ru-RU" sz="12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endParaRPr lang="ru-RU" sz="12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>
              <a:spcBef>
                <a:spcPts val="40"/>
              </a:spcBef>
            </a:pPr>
            <a:endParaRPr lang="ru-RU" sz="135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315085">
              <a:spcBef>
                <a:spcPts val="5"/>
              </a:spcBef>
            </a:pPr>
            <a:r>
              <a:rPr lang="ru-RU" kern="0" spc="-110" dirty="0" smtClean="0">
                <a:solidFill>
                  <a:sysClr val="windowText" lastClr="000000"/>
                </a:solidFill>
              </a:rPr>
              <a:t>IT</a:t>
            </a:r>
            <a:r>
              <a:rPr lang="ru-RU" kern="0" spc="30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spc="10" dirty="0" err="1" smtClean="0">
                <a:solidFill>
                  <a:sysClr val="windowText" lastClr="000000"/>
                </a:solidFill>
              </a:rPr>
              <a:t>HelpDesk</a:t>
            </a:r>
            <a:endParaRPr lang="ru-RU" kern="0" spc="10" dirty="0" smtClean="0">
              <a:solidFill>
                <a:sysClr val="windowText" lastClr="000000"/>
              </a:solidFill>
            </a:endParaRPr>
          </a:p>
          <a:p>
            <a:pPr marR="360045" algn="r">
              <a:spcBef>
                <a:spcPts val="550"/>
              </a:spcBef>
            </a:pPr>
            <a:r>
              <a:rPr lang="ru-RU" sz="1100" kern="0" spc="-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10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kern="0" spc="-8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у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че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10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kern="0" spc="-6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-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ж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ан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</a:t>
            </a:r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77900" marR="359410" indent="989965" algn="r"/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10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  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Заявок 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 </a:t>
            </a:r>
            <a:r>
              <a:rPr lang="ru-RU" sz="1100" kern="0" spc="-4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IT</a:t>
            </a:r>
            <a:r>
              <a:rPr lang="ru-RU" sz="1100" kern="0" spc="2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службу </a:t>
            </a:r>
            <a:r>
              <a:rPr lang="ru-RU" sz="110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Б</a:t>
            </a:r>
            <a:r>
              <a:rPr lang="ru-RU" sz="1100" kern="0" spc="-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10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10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100" kern="0" spc="-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1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300</a:t>
            </a:r>
            <a:r>
              <a:rPr lang="ru-RU" sz="1100" kern="0" spc="1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0</a:t>
            </a:r>
            <a:r>
              <a:rPr lang="ru-RU" sz="1100" kern="0" spc="-9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з</a:t>
            </a:r>
            <a:r>
              <a:rPr lang="ru-RU" sz="110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10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ок</a:t>
            </a:r>
            <a:r>
              <a:rPr lang="ru-RU" sz="1100" kern="0" spc="-6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10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kern="0" spc="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г</a:t>
            </a:r>
            <a:r>
              <a:rPr lang="ru-RU" sz="1100" kern="0" spc="-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од</a:t>
            </a:r>
            <a:endParaRPr lang="ru-RU" sz="1100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8" name="object 4"/>
          <p:cNvSpPr txBox="1">
            <a:spLocks/>
          </p:cNvSpPr>
          <p:nvPr/>
        </p:nvSpPr>
        <p:spPr>
          <a:xfrm>
            <a:off x="6027817" y="1473789"/>
            <a:ext cx="3084829" cy="43582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65100" marR="420370">
              <a:spcBef>
                <a:spcPts val="105"/>
              </a:spcBef>
            </a:pPr>
            <a:r>
              <a:rPr lang="ru-RU" sz="1600" kern="0" spc="5" dirty="0" smtClean="0">
                <a:solidFill>
                  <a:sysClr val="windowText" lastClr="000000"/>
                </a:solidFill>
              </a:rPr>
              <a:t>Парк</a:t>
            </a:r>
            <a:r>
              <a:rPr lang="ru-RU" sz="1600" kern="0" spc="50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kern="0" spc="-35" dirty="0" smtClean="0">
                <a:solidFill>
                  <a:sysClr val="windowText" lastClr="000000"/>
                </a:solidFill>
              </a:rPr>
              <a:t>вычислительной </a:t>
            </a:r>
            <a:r>
              <a:rPr lang="ru-RU" sz="1600" kern="0" spc="-484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kern="0" spc="-60" dirty="0" smtClean="0">
                <a:solidFill>
                  <a:sysClr val="windowText" lastClr="000000"/>
                </a:solidFill>
              </a:rPr>
              <a:t>техники</a:t>
            </a:r>
          </a:p>
          <a:p>
            <a:pPr marL="274955" indent="-110489">
              <a:spcBef>
                <a:spcPts val="800"/>
              </a:spcBef>
              <a:buFontTx/>
              <a:buChar char="&gt;"/>
              <a:tabLst>
                <a:tab pos="275590" algn="l"/>
              </a:tabLst>
            </a:pPr>
            <a:r>
              <a:rPr lang="ru-RU" sz="1050" kern="0" spc="1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190</a:t>
            </a:r>
            <a:r>
              <a:rPr lang="ru-RU" sz="1050" kern="0" spc="1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0</a:t>
            </a:r>
            <a:r>
              <a:rPr lang="ru-RU" sz="1050" kern="0" spc="-7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050" kern="0" spc="1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</a:t>
            </a:r>
            <a:endParaRPr lang="ru-RU" sz="105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274955" indent="-110489">
              <a:buFontTx/>
              <a:buChar char="&gt;"/>
              <a:tabLst>
                <a:tab pos="275590" algn="l"/>
              </a:tabLst>
            </a:pPr>
            <a:r>
              <a:rPr lang="ru-RU" sz="1050" kern="0" spc="1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70</a:t>
            </a:r>
            <a:r>
              <a:rPr lang="ru-RU" sz="1050" kern="0" spc="1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0</a:t>
            </a:r>
            <a:r>
              <a:rPr lang="ru-RU" sz="105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д</a:t>
            </a:r>
            <a:r>
              <a:rPr lang="ru-RU" sz="105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ц</a:t>
            </a:r>
            <a:r>
              <a:rPr lang="ru-RU" sz="1050" kern="0" spc="-10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п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еч</a:t>
            </a:r>
            <a:r>
              <a:rPr lang="ru-RU" sz="105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ат</a:t>
            </a:r>
            <a:r>
              <a:rPr lang="ru-RU" sz="105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аю</a:t>
            </a:r>
            <a:r>
              <a:rPr lang="ru-RU" sz="1050" kern="0" spc="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щ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й</a:t>
            </a:r>
            <a:r>
              <a:rPr lang="ru-RU" sz="105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ики</a:t>
            </a:r>
            <a:endParaRPr lang="ru-RU" sz="105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274955" indent="-110489">
              <a:buFontTx/>
              <a:buChar char="&gt;"/>
              <a:tabLst>
                <a:tab pos="275590" algn="l"/>
              </a:tabLst>
            </a:pPr>
            <a:r>
              <a:rPr lang="ru-RU" sz="1050" kern="0" spc="1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25</a:t>
            </a:r>
            <a:r>
              <a:rPr lang="ru-RU" sz="1050" kern="0" spc="1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0</a:t>
            </a:r>
            <a:r>
              <a:rPr lang="ru-RU" sz="105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д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ц</a:t>
            </a:r>
            <a:r>
              <a:rPr lang="ru-RU" sz="1050" kern="0" spc="-10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050" kern="0" spc="-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ул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ь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ме</a:t>
            </a:r>
            <a:r>
              <a:rPr lang="ru-RU" sz="1050" kern="0" spc="-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д</a:t>
            </a:r>
            <a:r>
              <a:rPr lang="ru-RU" sz="105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й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й</a:t>
            </a:r>
            <a:r>
              <a:rPr lang="ru-RU" sz="1050" kern="0" spc="-9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050" kern="0" spc="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endParaRPr lang="ru-RU" sz="105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>
              <a:spcBef>
                <a:spcPts val="15"/>
              </a:spcBef>
            </a:pPr>
            <a:endParaRPr lang="ru-RU" sz="12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523240"/>
            <a:r>
              <a:rPr lang="ru-RU" sz="1600" kern="0" spc="-15" dirty="0" smtClean="0">
                <a:solidFill>
                  <a:sysClr val="windowText" lastClr="000000"/>
                </a:solidFill>
              </a:rPr>
              <a:t>Цифровые</a:t>
            </a:r>
            <a:r>
              <a:rPr lang="ru-RU" sz="1600" kern="0" spc="55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kern="0" spc="-10" dirty="0" smtClean="0">
                <a:solidFill>
                  <a:sysClr val="windowText" lastClr="000000"/>
                </a:solidFill>
              </a:rPr>
              <a:t>сервисы</a:t>
            </a:r>
          </a:p>
          <a:p>
            <a:pPr marL="824230" marR="190500">
              <a:spcBef>
                <a:spcPts val="1360"/>
              </a:spcBef>
            </a:pPr>
            <a:r>
              <a:rPr lang="ru-RU" sz="1050" kern="0" spc="-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б</a:t>
            </a:r>
            <a:r>
              <a:rPr lang="ru-RU" sz="105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енный</a:t>
            </a:r>
            <a:r>
              <a:rPr lang="ru-RU" sz="1050" kern="0" spc="-6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по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ч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05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ый</a:t>
            </a:r>
            <a:r>
              <a:rPr lang="ru-RU" sz="1050" kern="0" spc="-6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ер</a:t>
            </a:r>
            <a:r>
              <a:rPr lang="ru-RU" sz="1050" kern="0" spc="3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ер  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Контент-фильтрация </a:t>
            </a:r>
            <a:r>
              <a:rPr lang="ru-RU" sz="105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2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Б</a:t>
            </a:r>
            <a:r>
              <a:rPr lang="ru-RU" sz="1050" kern="0" spc="-5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050" kern="0" spc="-3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050" kern="0" spc="2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050" kern="0" spc="1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050" kern="0" spc="55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г</a:t>
            </a:r>
            <a:r>
              <a:rPr lang="ru-RU" sz="1050" kern="0" spc="5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050" kern="0" spc="35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050" kern="0" spc="1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050" kern="0" spc="-5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я</a:t>
            </a:r>
            <a:r>
              <a:rPr lang="ru-RU" sz="1050" kern="0" spc="-9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си</a:t>
            </a:r>
            <a:r>
              <a:rPr lang="ru-RU" sz="1050" kern="0" spc="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05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endParaRPr lang="ru-RU" sz="105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824230" marR="5080"/>
            <a:r>
              <a:rPr lang="ru-RU" sz="105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П</a:t>
            </a:r>
            <a:r>
              <a:rPr lang="ru-RU" sz="105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у</a:t>
            </a:r>
            <a:r>
              <a:rPr lang="ru-RU" sz="1050" kern="0" spc="-4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05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-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л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ф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нны</a:t>
            </a:r>
            <a:r>
              <a:rPr lang="ru-RU" sz="105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х</a:t>
            </a:r>
            <a:r>
              <a:rPr lang="ru-RU" sz="1050" kern="0" spc="-7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н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050" kern="0" spc="-4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434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lang="ru-RU" sz="105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46</a:t>
            </a:r>
            <a:r>
              <a:rPr lang="ru-RU" sz="1050" kern="0" spc="1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6</a:t>
            </a:r>
            <a:r>
              <a:rPr lang="ru-RU" sz="1050" kern="0" spc="-2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7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ш</a:t>
            </a:r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050" kern="0" spc="-6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.  </a:t>
            </a:r>
            <a:r>
              <a:rPr lang="ru-RU" sz="1050" kern="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Более</a:t>
            </a:r>
            <a:r>
              <a:rPr lang="ru-RU" sz="1050" kern="0" spc="-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80</a:t>
            </a:r>
            <a:r>
              <a:rPr lang="ru-RU" sz="1050" kern="0" spc="-5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точек</a:t>
            </a:r>
            <a:r>
              <a:rPr lang="ru-RU" sz="1050" kern="0" spc="-6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доступа</a:t>
            </a:r>
            <a:r>
              <a:rPr lang="ru-RU" sz="1050" kern="0" spc="-6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30" dirty="0" err="1" smtClean="0">
                <a:solidFill>
                  <a:srgbClr val="000000"/>
                </a:solidFill>
                <a:latin typeface="Microsoft Sans Serif"/>
                <a:cs typeface="Microsoft Sans Serif"/>
              </a:rPr>
              <a:t>WiFi</a:t>
            </a:r>
            <a:endParaRPr lang="ru-RU" sz="105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endParaRPr lang="ru-RU" sz="110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299085" marR="1181100">
              <a:spcBef>
                <a:spcPts val="690"/>
              </a:spcBef>
            </a:pPr>
            <a:r>
              <a:rPr lang="ru-RU" sz="1600" kern="0" spc="6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К</a:t>
            </a:r>
            <a:r>
              <a:rPr lang="ru-RU" sz="16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о</a:t>
            </a:r>
            <a:r>
              <a:rPr lang="ru-RU" sz="1600" kern="0" spc="3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600" kern="0" spc="1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по</a:t>
            </a:r>
            <a:r>
              <a:rPr lang="ru-RU" sz="1600" kern="0" spc="3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р</a:t>
            </a:r>
            <a:r>
              <a:rPr lang="ru-RU" sz="1600" kern="0" spc="-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а</a:t>
            </a:r>
            <a:r>
              <a:rPr lang="ru-RU" sz="1600" kern="0" spc="2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т</a:t>
            </a:r>
            <a:r>
              <a:rPr lang="ru-RU" sz="1600" kern="0" spc="2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и</a:t>
            </a:r>
            <a:r>
              <a:rPr lang="ru-RU" sz="1600" kern="0" spc="5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в</a:t>
            </a:r>
            <a:r>
              <a:rPr lang="ru-RU" sz="1600" kern="0" spc="-5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ная  </a:t>
            </a:r>
            <a:r>
              <a:rPr lang="ru-RU" sz="1600" kern="0" spc="30" dirty="0" smtClean="0">
                <a:solidFill>
                  <a:sysClr val="windowText" lastClr="000000"/>
                </a:solidFill>
                <a:latin typeface="Microsoft Sans Serif"/>
                <a:cs typeface="Microsoft Sans Serif"/>
              </a:rPr>
              <a:t>защищенная</a:t>
            </a:r>
          </a:p>
          <a:p>
            <a:pPr marL="299085">
              <a:spcBef>
                <a:spcPts val="25"/>
              </a:spcBef>
            </a:pPr>
            <a:r>
              <a:rPr lang="ru-RU" sz="1600" kern="0" spc="150" dirty="0" smtClean="0">
                <a:solidFill>
                  <a:sysClr val="windowText" lastClr="000000"/>
                </a:solidFill>
              </a:rPr>
              <a:t>VPN</a:t>
            </a:r>
            <a:r>
              <a:rPr lang="ru-RU" sz="1600" kern="0" spc="60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kern="0" spc="-15" dirty="0" smtClean="0">
                <a:solidFill>
                  <a:sysClr val="windowText" lastClr="000000"/>
                </a:solidFill>
              </a:rPr>
              <a:t>сеть</a:t>
            </a:r>
            <a:r>
              <a:rPr lang="ru-RU" sz="1600" kern="0" spc="90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kern="0" spc="55" dirty="0" err="1" smtClean="0">
                <a:solidFill>
                  <a:sysClr val="windowText" lastClr="000000"/>
                </a:solidFill>
              </a:rPr>
              <a:t>VipNet</a:t>
            </a:r>
            <a:endParaRPr lang="ru-RU" sz="1600" kern="0" spc="55" dirty="0" smtClean="0">
              <a:solidFill>
                <a:sysClr val="windowText" lastClr="000000"/>
              </a:solidFill>
            </a:endParaRPr>
          </a:p>
          <a:p>
            <a:pPr marL="12700" marR="80645">
              <a:spcBef>
                <a:spcPts val="450"/>
              </a:spcBef>
            </a:pP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Защищенная </a:t>
            </a:r>
            <a:r>
              <a:rPr lang="ru-RU" sz="1050" kern="0" spc="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связь </a:t>
            </a:r>
            <a:r>
              <a:rPr lang="ru-RU" sz="1050" kern="0" spc="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филиалами 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3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Межсетевое</a:t>
            </a:r>
            <a:r>
              <a:rPr lang="ru-RU" sz="1050" kern="0" spc="-6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шифрованное</a:t>
            </a:r>
            <a:r>
              <a:rPr lang="ru-RU" sz="105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взаимодействие </a:t>
            </a:r>
            <a:r>
              <a:rPr lang="ru-RU" sz="1050" kern="0" spc="-28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lang="ru-RU" sz="1050" kern="0" spc="-4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федеральными</a:t>
            </a:r>
            <a:r>
              <a:rPr lang="ru-RU" sz="1050" kern="0" spc="-7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2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сервисами</a:t>
            </a:r>
            <a:endParaRPr lang="ru-RU" sz="1050" kern="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12700"/>
            <a:r>
              <a:rPr lang="ru-RU" sz="1050" kern="0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«Закрытая»</a:t>
            </a:r>
            <a:r>
              <a:rPr lang="ru-RU" sz="1050" kern="0" spc="-6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подсеть</a:t>
            </a:r>
            <a:r>
              <a:rPr lang="ru-RU" sz="1050" kern="0" spc="-6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1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финансовых</a:t>
            </a:r>
            <a:r>
              <a:rPr lang="ru-RU" sz="1050" kern="0" spc="-60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050" kern="0" spc="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служб</a:t>
            </a:r>
            <a:endParaRPr lang="ru-RU" sz="1050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8832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743</Words>
  <Application>Microsoft Office PowerPoint</Application>
  <PresentationFormat>Экран (4:3)</PresentationFormat>
  <Paragraphs>161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Microsoft Sans Serif</vt:lpstr>
      <vt:lpstr>Segoe UI</vt:lpstr>
      <vt:lpstr>Tahoma</vt:lpstr>
      <vt:lpstr>Times New Roman</vt:lpstr>
      <vt:lpstr>Verdana</vt:lpstr>
      <vt:lpstr>Wingdings</vt:lpstr>
      <vt:lpstr>Office Theme</vt:lpstr>
      <vt:lpstr>Презентация PowerPoint</vt:lpstr>
      <vt:lpstr>КАДРОВЫЙ ПОТЕНЦИАЛ</vt:lpstr>
      <vt:lpstr>НАУЧНАЯ И ИННОВАЦИОННАЯ ДЕЯТЕЛЬНОСТЬ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2023-05-31T07:12:03Z</dcterms:created>
  <dcterms:modified xsi:type="dcterms:W3CDTF">2025-02-10T07:40:51Z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Acrobat PDFMaker 19 для PowerPoint</vt:lpwstr>
  </property>
  <property fmtid="{D5CDD505-2E9C-101B-9397-08002B2CF9AE}" pid="4" name="LastSaved">
    <vt:filetime>2023-05-31T00:00:00Z</vt:filetime>
  </property>
</Properties>
</file>